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omments/modernComment_100_AB4E3C6D.xml" ContentType="application/vnd.ms-powerpoint.comments+xml"/>
  <Override PartName="/ppt/comments/modernComment_9C9_E2EDC595.xml" ContentType="application/vnd.ms-powerpoint.comments+xml"/>
  <Override PartName="/ppt/comments/modernComment_9CC_99F8386B.xml" ContentType="application/vnd.ms-powerpoint.comments+xml"/>
  <Override PartName="/ppt/comments/modernComment_18C_EEF9AAD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09" r:id="rId4"/>
    <p:sldId id="2501" r:id="rId5"/>
    <p:sldId id="2502" r:id="rId6"/>
    <p:sldId id="2510" r:id="rId7"/>
    <p:sldId id="2504" r:id="rId8"/>
    <p:sldId id="2505" r:id="rId9"/>
    <p:sldId id="2506" r:id="rId10"/>
    <p:sldId id="2507" r:id="rId11"/>
    <p:sldId id="2508" r:id="rId12"/>
    <p:sldId id="396" r:id="rId13"/>
    <p:sldId id="259" r:id="rId14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BE4613-1E2A-E3F9-5B3E-325AB5664DC6}" name="Tan, Xiaojuan (CDC/GHC/DGHT) (CTR)" initials="TX((" userId="S::xit0@cdc.gov::daf845ba-7092-4db9-a867-3c2319cde358" providerId="AD"/>
  <p188:author id="{4CF52EB6-365A-45EE-DEC4-6C139E0D3B97}" name="Dobbs, Trudy (CDC/GHC/DGHT)" initials="D(" userId="S::tld3@cdc.gov::764d8f75-e8b6-4555-86ad-0fc3520989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0ED"/>
    <a:srgbClr val="A9D18E"/>
    <a:srgbClr val="FFFFFF"/>
    <a:srgbClr val="F09252"/>
    <a:srgbClr val="69AF29"/>
    <a:srgbClr val="D7EF50"/>
    <a:srgbClr val="D8EF54"/>
    <a:srgbClr val="83ADD6"/>
    <a:srgbClr val="4D9EA5"/>
    <a:srgbClr val="83E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CE145-7EDF-7ED8-AD55-8823E62632A3}" v="18" dt="2024-08-16T19:50:29.264"/>
    <p1510:client id="{B3F8DD6A-1F40-412C-81C6-A0D5A4C3C552}" v="1" dt="2024-08-16T19:54:14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modernComment_100_AB4E3C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DD0DA8-C500-4B90-9FB6-35EA050B69AA}" authorId="{8CBE4613-1E2A-E3F9-5B3E-325AB5664DC6}" created="2024-08-16T19:54:14.695">
    <pc:sldMkLst xmlns:pc="http://schemas.microsoft.com/office/powerpoint/2013/main/command">
      <pc:docMk/>
      <pc:sldMk cId="2874031213" sldId="256"/>
    </pc:sldMkLst>
    <p188:txBody>
      <a:bodyPr/>
      <a:lstStyle/>
      <a:p>
        <a:r>
          <a:rPr lang="en-US"/>
          <a:t>Please consider adding data to show the implementation progress.</a:t>
        </a:r>
      </a:p>
    </p188:txBody>
  </p188:cm>
</p188:cmLst>
</file>

<file path=ppt/comments/modernComment_18C_EEF9AA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31ED08-41EF-42E0-9A7C-7770293A7B56}" authorId="{4CF52EB6-365A-45EE-DEC4-6C139E0D3B97}" created="2024-08-16T19:50:29.264">
    <pc:sldMkLst xmlns:pc="http://schemas.microsoft.com/office/powerpoint/2013/main/command">
      <pc:docMk/>
      <pc:sldMk cId="4009339605" sldId="396"/>
    </pc:sldMkLst>
    <p188:txBody>
      <a:bodyPr/>
      <a:lstStyle/>
      <a:p>
        <a:r>
          <a:rPr lang="en-US"/>
          <a:t>I revised some spelling and grammar in 2 and 3</a:t>
        </a:r>
      </a:p>
    </p188:txBody>
  </p188:cm>
</p188:cmLst>
</file>

<file path=ppt/comments/modernComment_9C9_E2EDC5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5DD5E1-9FB7-4612-9E6F-3CE8EEA6B770}" authorId="{4CF52EB6-365A-45EE-DEC4-6C139E0D3B97}" created="2024-08-16T19:48:50.448">
    <pc:sldMkLst xmlns:pc="http://schemas.microsoft.com/office/powerpoint/2013/main/command">
      <pc:docMk/>
      <pc:sldMk cId="3807233429" sldId="2505"/>
    </pc:sldMkLst>
    <p188:txBody>
      <a:bodyPr/>
      <a:lstStyle/>
      <a:p>
        <a:r>
          <a:rPr lang="en-US"/>
          <a:t>translate the green bubble and slide title</a:t>
        </a:r>
      </a:p>
    </p188:txBody>
  </p188:cm>
</p188:cmLst>
</file>

<file path=ppt/comments/modernComment_9CC_99F838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58AB40-9A1D-4CE1-92E4-FECE6E50F91C}" authorId="{4CF52EB6-365A-45EE-DEC4-6C139E0D3B97}" created="2024-08-16T19:50:09.810">
    <pc:sldMkLst xmlns:pc="http://schemas.microsoft.com/office/powerpoint/2013/main/command">
      <pc:docMk/>
      <pc:sldMk cId="2583181419" sldId="2508"/>
    </pc:sldMkLst>
    <p188:txBody>
      <a:bodyPr/>
      <a:lstStyle/>
      <a:p>
        <a:r>
          <a:rPr lang="en-US"/>
          <a:t>I'm sure you will explain this slide but it would help to have a bullet explanation as well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AA9624-67F3-42FC-AACF-F91265DBF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D07670-D20F-4241-BEF0-BBA28ADEC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32738B-B22A-41FE-B4B7-585D2D536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4F51D-FBB4-4E02-AE3B-57D34585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61F4E1-1BF0-4789-A176-51D8B8D8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5BE5A7-C396-4567-A2F8-BA3FCCEF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5896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D3C903A-F4B5-4E7A-9D38-E5BE2945B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C0261A-1387-45B6-B26C-52F529D3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1EE9EC-DF06-4DDD-A5D5-760540BC2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C42A9-49CD-4360-A912-6266A42B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B32C18-A77D-4B8F-8D57-B5A42DA1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C04C9-3588-4276-865B-1DCBA54E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035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727D664-1F53-4E22-AE79-2486A18A3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2FE598-A71B-4116-8044-CC6DAD830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F766AF-00BB-40B5-A701-353E921B0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0935E-B7B6-4DF1-B311-56A9C55F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B47B7-4360-41C3-A8DC-8F19FFE6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808930-D597-4033-9541-627B71CA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1057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u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C36A81-AE48-48E4-81EF-5CFA25FC4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59" y="2512195"/>
            <a:ext cx="1554681" cy="1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69C4B29-D44E-4D1A-BA66-B7806C82E0E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11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532D6A-3CAF-48BA-8911-BFF48CBAD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73" y="2512195"/>
            <a:ext cx="1559253" cy="1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6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AA9624-67F3-42FC-AACF-F91265DBF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8441E4-BEB6-4EEC-AFD2-67405118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D07670-D20F-4241-BEF0-BBA28ADEC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32738B-B22A-41FE-B4B7-585D2D536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4F51D-FBB4-4E02-AE3B-57D34585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61F4E1-1BF0-4789-A176-51D8B8D8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5BE5A7-C396-4567-A2F8-BA3FCCEF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8531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625FE12-1957-4A0D-87C6-2B82D3E39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A9CD8C-43CB-4564-93E4-1CC4181F8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7A7D55-7042-4683-BCBA-F453EAB6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33BF1-30AE-4EF2-A8DA-FEE4514D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6B33B-EF4D-410D-8A82-09E581C3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49A31-E884-428D-A5FA-B3C3CBCA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54CE3-FF16-4216-A826-37A691A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1804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89F54-CC25-4C37-8744-B017C3523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DE65D3-591C-408F-9983-D6D85EBBC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3A0DA4-D986-40D7-B421-99CA9315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8C1A0-CD39-4624-933A-52B7D368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1DF4C-54B0-48A5-A46D-3202C37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AE43D-2183-438F-BAE4-79ADD9F0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F7322-0FB6-4477-A870-FD290C1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7001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D5DCB00-A82D-4A40-A21C-5977CB437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AFCC67-B284-466F-B99E-7D8CCE283A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6F1163-FEA6-47DD-A722-495EBE53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3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004A4-39F1-4A61-A017-B1B76FD8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9E49C-99F3-4EB0-AB54-5FE6EA64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933BFC-617B-4A75-B838-3C8885F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>
              <a:solidFill>
                <a:schemeClr val="bg1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1DE53-3D42-4D25-8206-1CE8ADF5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3A6FD-2D8B-49E8-8779-38262A89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29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2CEEDA0-5057-4195-B244-11111F18D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310D12A-6D5F-48C6-BF3B-79BD2BCEF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A55407-13AC-418D-A3F7-591CDBB8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85" y="35560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856215-30E9-4841-9A09-0A248C1E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281B2-28C7-41A3-B29D-9C4987D76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025969-B36F-4499-9F59-1D3271CAC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D8CB9D-CDA2-4342-8595-33DC2E02C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6F2AF8-5A46-4ADB-B488-577E2896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67D7E-D00F-4937-8D01-B9965F94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C314F9-E5AA-4109-B19F-3B4CC3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399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6C8370-61EF-4B10-9BE8-151E2353A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0AC4BB-E3DB-4AA5-92AD-9C4BEDAA5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971268-E8FB-42C5-AC18-0CA6B21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B28FED-B0ED-4851-AB79-3CC6A338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378153-F9BD-4791-A19F-EB3ADF70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0FA47C-E779-4FC9-985E-DB5627FA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6052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625FE12-1957-4A0D-87C6-2B82D3E39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7A7D55-7042-4683-BCBA-F453EAB6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33BF1-30AE-4EF2-A8DA-FEE4514D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6B33B-EF4D-410D-8A82-09E581C3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49A31-E884-428D-A5FA-B3C3CBCA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54CE3-FF16-4216-A826-37A691A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70390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61670-3ECD-4D6E-B7EE-56689CBA2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4713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AC8E1C-BD96-44AF-A185-0B97105FB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5288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535489-7737-49CD-8B8B-56188D2078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619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3321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61670-3ECD-4D6E-B7EE-56689CBA2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48938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AC8E1C-BD96-44AF-A185-0B97105FB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749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535489-7737-49CD-8B8B-56188D2078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619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9924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69C4B29-D44E-4D1A-BA66-B7806C82E0E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11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532D6A-3CAF-48BA-8911-BFF48CBAD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73" y="2512195"/>
            <a:ext cx="1559253" cy="1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89F54-CC25-4C37-8744-B017C3523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3A0DA4-D986-40D7-B421-99CA9315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8C1A0-CD39-4624-933A-52B7D368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1DF4C-54B0-48A5-A46D-3202C37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AE43D-2183-438F-BAE4-79ADD9F0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F7322-0FB6-4477-A870-FD290C1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592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D5DCB00-A82D-4A40-A21C-5977CB437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6F1163-FEA6-47DD-A722-495EBE53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004A4-39F1-4A61-A017-B1B76FD8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9E49C-99F3-4EB0-AB54-5FE6EA64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933BFC-617B-4A75-B838-3C8885F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1DE53-3D42-4D25-8206-1CE8ADF5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3A6FD-2D8B-49E8-8779-38262A89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9704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2CEEDA0-5057-4195-B244-11111F18D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A55407-13AC-418D-A3F7-591CDBB8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856215-30E9-4841-9A09-0A248C1E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281B2-28C7-41A3-B29D-9C4987D76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025969-B36F-4499-9F59-1D3271CAC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D8CB9D-CDA2-4342-8595-33DC2E02C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6F2AF8-5A46-4ADB-B488-577E2896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67D7E-D00F-4937-8D01-B9965F94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C314F9-E5AA-4109-B19F-3B4CC3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3927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6C8370-61EF-4B10-9BE8-151E2353A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971268-E8FB-42C5-AC18-0CA6B21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B28FED-B0ED-4851-AB79-3CC6A338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378153-F9BD-4791-A19F-EB3ADF70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0FA47C-E779-4FC9-985E-DB5627FA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806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458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477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0219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560301-1F3B-4C16-9C3E-A69BE834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modify pattern title style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9A7B75-4046-40C5-A0ED-18CBB005F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modify the pattern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68E9AC-6916-422F-B64D-C878ED410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DFE7B3-FC8D-484D-A337-483FD7F86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09B17-93DD-4C7B-8801-B1E7268D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7753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BC3F24-00B5-4C07-BFE5-9CB48DDA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modify pattern title style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68D7FE-E6A4-4F61-87EC-E87031055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modify the pattern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03C62C-0D4C-40B3-AF80-403D24006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B47A-0CA6-4F39-ACE5-5B3D4E083BF9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F33B19-9966-4CED-BF3C-2D368AC32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549AE7-94A8-45FC-A271-E5B464B80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5679-0962-4149-9CFA-9DEC74FDD62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312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AB4E3C6D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microsoft.com/office/2018/10/relationships/comments" Target="../comments/modernComment_9CC_99F8386B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8C_EEF9AAD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8/10/relationships/comments" Target="../comments/modernComment_9C9_E2EDC5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1553" y="606055"/>
            <a:ext cx="10328894" cy="2321442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SV" b="1">
                <a:solidFill>
                  <a:schemeClr val="bg1"/>
                </a:solidFill>
              </a:rPr>
              <a:t>Implementation and best practices for monitoring services towards certification El Salvador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8110" y="4257964"/>
            <a:ext cx="9969872" cy="151717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s-ES" b="1"/>
              <a:t>MINISTRY OF HEALTH</a:t>
            </a:r>
          </a:p>
          <a:p>
            <a:pPr algn="r"/>
            <a:r>
              <a:rPr lang="es-ES" b="1"/>
              <a:t>ITS/VIH PROGRAM UNIT</a:t>
            </a:r>
          </a:p>
          <a:p>
            <a:pPr algn="r"/>
            <a:r>
              <a:rPr lang="es-ES" b="1"/>
              <a:t>CLINICAL LABORATORY OFFICE</a:t>
            </a:r>
          </a:p>
          <a:p>
            <a:pPr algn="r"/>
            <a:r>
              <a:rPr lang="es-ES" b="1"/>
              <a:t>AUGUST 2024 </a:t>
            </a:r>
            <a:endParaRPr lang="es-SV" b="1"/>
          </a:p>
        </p:txBody>
      </p:sp>
    </p:spTree>
    <p:extLst>
      <p:ext uri="{BB962C8B-B14F-4D97-AF65-F5344CB8AC3E}">
        <p14:creationId xmlns:p14="http://schemas.microsoft.com/office/powerpoint/2010/main" val="2874031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DCAFB48-22B5-387B-2B8C-5610F5AEE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5"/>
          <a:stretch/>
        </p:blipFill>
        <p:spPr>
          <a:xfrm>
            <a:off x="419543" y="786102"/>
            <a:ext cx="5462520" cy="58379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3CF212-7DE6-BBC2-1752-B6E333A66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5" t="27442" r="12446"/>
          <a:stretch/>
        </p:blipFill>
        <p:spPr>
          <a:xfrm>
            <a:off x="2453304" y="4922875"/>
            <a:ext cx="1075978" cy="17012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056DA47-44C9-546D-58EB-57721E576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29" y="793770"/>
            <a:ext cx="2431365" cy="324182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6C3FA03-3516-13BA-0E52-E0C96F9A4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684" y="4106210"/>
            <a:ext cx="3160085" cy="260994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28BDFF0-976D-550D-1B30-2A0B6AF098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54" r="19919"/>
          <a:stretch/>
        </p:blipFill>
        <p:spPr>
          <a:xfrm>
            <a:off x="6354186" y="3989388"/>
            <a:ext cx="1396949" cy="27282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1CE5179-DBD8-700A-00A1-7AC69D1C2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938" y="793770"/>
            <a:ext cx="2749002" cy="3195618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78300BC2-91E1-5957-4AB6-8037C10098D6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2583181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4F332-4B3E-320C-5230-3D4B5505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3"/>
            <a:ext cx="10515600" cy="695190"/>
          </a:xfrm>
        </p:spPr>
        <p:txBody>
          <a:bodyPr>
            <a:normAutofit/>
          </a:bodyPr>
          <a:lstStyle/>
          <a:p>
            <a:pPr algn="ctr"/>
            <a:r>
              <a:rPr lang="es-SV" b="1" err="1"/>
              <a:t>Lessons</a:t>
            </a:r>
            <a:r>
              <a:rPr lang="es-SV" b="1"/>
              <a:t> </a:t>
            </a:r>
            <a:r>
              <a:rPr lang="es-SV" b="1" err="1"/>
              <a:t>learned</a:t>
            </a:r>
            <a:r>
              <a:rPr lang="es-SV" b="1"/>
              <a:t> in </a:t>
            </a:r>
            <a:r>
              <a:rPr lang="es-SV" b="1" err="1"/>
              <a:t>the</a:t>
            </a:r>
            <a:r>
              <a:rPr lang="es-SV" b="1"/>
              <a:t> </a:t>
            </a:r>
            <a:r>
              <a:rPr lang="es-SV" b="1" err="1"/>
              <a:t>proccess</a:t>
            </a:r>
            <a:r>
              <a:rPr lang="es-SV" b="1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5DE089-FE71-4C9E-B7A3-B49B2B81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E94053-623F-4B1D-A87E-F74B125D2F1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1265F3D9-F09A-26E5-920D-FE22262B8D9D}"/>
              </a:ext>
            </a:extLst>
          </p:cNvPr>
          <p:cNvSpPr/>
          <p:nvPr/>
        </p:nvSpPr>
        <p:spPr>
          <a:xfrm>
            <a:off x="204281" y="780343"/>
            <a:ext cx="4017523" cy="3278221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i="1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s-SV" sz="2400" i="1" err="1">
                <a:solidFill>
                  <a:schemeClr val="tx1"/>
                </a:solidFill>
              </a:rPr>
              <a:t>Processes</a:t>
            </a:r>
            <a:r>
              <a:rPr lang="es-SV" sz="2400" i="1">
                <a:solidFill>
                  <a:schemeClr val="tx1"/>
                </a:solidFill>
              </a:rPr>
              <a:t> are </a:t>
            </a:r>
            <a:r>
              <a:rPr lang="es-SV" sz="2400" i="1" err="1">
                <a:solidFill>
                  <a:schemeClr val="tx1"/>
                </a:solidFill>
              </a:rPr>
              <a:t>carried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out</a:t>
            </a:r>
            <a:r>
              <a:rPr lang="es-SV" sz="2400" i="1">
                <a:solidFill>
                  <a:schemeClr val="tx1"/>
                </a:solidFill>
              </a:rPr>
              <a:t>, </a:t>
            </a:r>
            <a:r>
              <a:rPr lang="es-SV" sz="2400" i="1" err="1">
                <a:solidFill>
                  <a:schemeClr val="tx1"/>
                </a:solidFill>
              </a:rPr>
              <a:t>but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there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is</a:t>
            </a:r>
            <a:r>
              <a:rPr lang="es-SV" sz="2400" i="1">
                <a:solidFill>
                  <a:schemeClr val="tx1"/>
                </a:solidFill>
              </a:rPr>
              <a:t> no </a:t>
            </a:r>
            <a:r>
              <a:rPr lang="es-SV" sz="2400" i="1" err="1">
                <a:solidFill>
                  <a:schemeClr val="tx1"/>
                </a:solidFill>
              </a:rPr>
              <a:t>habits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for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registration</a:t>
            </a:r>
            <a:endParaRPr lang="es-SV" sz="2400" i="1">
              <a:solidFill>
                <a:schemeClr val="tx1"/>
              </a:solidFill>
            </a:endParaRPr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DA7369CC-F99E-ADE9-4E48-81AEF3B0372D}"/>
              </a:ext>
            </a:extLst>
          </p:cNvPr>
          <p:cNvSpPr/>
          <p:nvPr/>
        </p:nvSpPr>
        <p:spPr>
          <a:xfrm>
            <a:off x="2900052" y="3429000"/>
            <a:ext cx="4017523" cy="327822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SV" sz="3200" b="1" i="1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s-SV" sz="2400" i="1" err="1">
                <a:solidFill>
                  <a:schemeClr val="tx1"/>
                </a:solidFill>
              </a:rPr>
              <a:t>There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is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work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to</a:t>
            </a:r>
            <a:r>
              <a:rPr lang="es-SV" sz="2400" i="1">
                <a:solidFill>
                  <a:schemeClr val="tx1"/>
                </a:solidFill>
              </a:rPr>
              <a:t> do </a:t>
            </a:r>
            <a:r>
              <a:rPr lang="es-SV" sz="2400" i="1" err="1">
                <a:solidFill>
                  <a:schemeClr val="tx1"/>
                </a:solidFill>
              </a:rPr>
              <a:t>to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help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professional</a:t>
            </a:r>
            <a:r>
              <a:rPr lang="es-SV" sz="2400" i="1">
                <a:solidFill>
                  <a:schemeClr val="tx1"/>
                </a:solidFill>
              </a:rPr>
              <a:t> staff </a:t>
            </a:r>
            <a:r>
              <a:rPr lang="es-SV" sz="2400" i="1" err="1">
                <a:solidFill>
                  <a:schemeClr val="tx1"/>
                </a:solidFill>
              </a:rPr>
              <a:t>understand</a:t>
            </a:r>
            <a:r>
              <a:rPr lang="es-SV" sz="2400" i="1">
                <a:solidFill>
                  <a:schemeClr val="tx1"/>
                </a:solidFill>
              </a:rPr>
              <a:t>  </a:t>
            </a:r>
            <a:r>
              <a:rPr lang="es-SV" sz="2400" i="1" err="1">
                <a:solidFill>
                  <a:schemeClr val="tx1"/>
                </a:solidFill>
              </a:rPr>
              <a:t>about</a:t>
            </a:r>
            <a:r>
              <a:rPr lang="es-SV" sz="2400" i="1">
                <a:solidFill>
                  <a:schemeClr val="tx1"/>
                </a:solidFill>
              </a:rPr>
              <a:t> SOP </a:t>
            </a:r>
            <a:r>
              <a:rPr lang="es-SV" sz="2400" i="1" err="1">
                <a:solidFill>
                  <a:schemeClr val="tx1"/>
                </a:solidFill>
              </a:rPr>
              <a:t>importance</a:t>
            </a:r>
            <a:endParaRPr lang="es-SV" sz="2400" i="1">
              <a:solidFill>
                <a:schemeClr val="tx1"/>
              </a:solidFill>
            </a:endParaRP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5008C26B-3F53-F61B-AD5D-C33BE836A3A2}"/>
              </a:ext>
            </a:extLst>
          </p:cNvPr>
          <p:cNvSpPr/>
          <p:nvPr/>
        </p:nvSpPr>
        <p:spPr>
          <a:xfrm>
            <a:off x="6677248" y="932742"/>
            <a:ext cx="5158072" cy="4638718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SV" sz="3200" b="1" i="1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s-SV" sz="2400" i="1" err="1">
                <a:solidFill>
                  <a:schemeClr val="tx1"/>
                </a:solidFill>
              </a:rPr>
              <a:t>Fear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limits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capacity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to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reason</a:t>
            </a:r>
            <a:r>
              <a:rPr lang="es-SV" sz="2400" i="1">
                <a:solidFill>
                  <a:schemeClr val="tx1"/>
                </a:solidFill>
              </a:rPr>
              <a:t>/ </a:t>
            </a:r>
            <a:r>
              <a:rPr lang="es-SV" sz="2400" i="1" err="1">
                <a:solidFill>
                  <a:schemeClr val="tx1"/>
                </a:solidFill>
              </a:rPr>
              <a:t>we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have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to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work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with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the</a:t>
            </a:r>
            <a:r>
              <a:rPr lang="es-SV" sz="2400" i="1">
                <a:solidFill>
                  <a:schemeClr val="tx1"/>
                </a:solidFill>
              </a:rPr>
              <a:t> staff so </a:t>
            </a:r>
            <a:r>
              <a:rPr lang="es-SV" sz="2400" i="1" err="1">
                <a:solidFill>
                  <a:schemeClr val="tx1"/>
                </a:solidFill>
              </a:rPr>
              <a:t>that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they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understand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the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importance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of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supervising</a:t>
            </a:r>
            <a:r>
              <a:rPr lang="es-SV" sz="2400" i="1">
                <a:solidFill>
                  <a:schemeClr val="tx1"/>
                </a:solidFill>
              </a:rPr>
              <a:t> and </a:t>
            </a:r>
            <a:r>
              <a:rPr lang="es-SV" sz="2400" i="1" err="1">
                <a:solidFill>
                  <a:schemeClr val="tx1"/>
                </a:solidFill>
              </a:rPr>
              <a:t>see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it</a:t>
            </a:r>
            <a:r>
              <a:rPr lang="es-SV" sz="2400" i="1">
                <a:solidFill>
                  <a:schemeClr val="tx1"/>
                </a:solidFill>
              </a:rPr>
              <a:t> as </a:t>
            </a:r>
            <a:r>
              <a:rPr lang="es-SV" sz="2400" i="1" err="1">
                <a:solidFill>
                  <a:schemeClr val="tx1"/>
                </a:solidFill>
              </a:rPr>
              <a:t>an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improvement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r>
              <a:rPr lang="es-SV" sz="2400" i="1" err="1">
                <a:solidFill>
                  <a:schemeClr val="tx1"/>
                </a:solidFill>
              </a:rPr>
              <a:t>opportunity</a:t>
            </a:r>
            <a:r>
              <a:rPr lang="es-SV" sz="2400" i="1">
                <a:solidFill>
                  <a:schemeClr val="tx1"/>
                </a:solidFill>
              </a:rPr>
              <a:t> </a:t>
            </a:r>
            <a:endParaRPr lang="es-SV" sz="2400" i="1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3396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07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C02E67C-0979-66FD-4F84-3437A743661B}"/>
              </a:ext>
            </a:extLst>
          </p:cNvPr>
          <p:cNvGrpSpPr/>
          <p:nvPr/>
        </p:nvGrpSpPr>
        <p:grpSpPr>
          <a:xfrm>
            <a:off x="5205135" y="3094436"/>
            <a:ext cx="1650880" cy="1658416"/>
            <a:chOff x="4506878" y="1720017"/>
            <a:chExt cx="2694461" cy="265018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50FFEC8-76CE-1805-5965-37958E6DEF2F}"/>
                </a:ext>
              </a:extLst>
            </p:cNvPr>
            <p:cNvSpPr/>
            <p:nvPr/>
          </p:nvSpPr>
          <p:spPr>
            <a:xfrm>
              <a:off x="4506878" y="1720017"/>
              <a:ext cx="2694461" cy="2650182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/>
            </a:p>
          </p:txBody>
        </p:sp>
        <p:sp>
          <p:nvSpPr>
            <p:cNvPr id="8" name="Elipse 4">
              <a:extLst>
                <a:ext uri="{FF2B5EF4-FFF2-40B4-BE49-F238E27FC236}">
                  <a16:creationId xmlns:a16="http://schemas.microsoft.com/office/drawing/2014/main" id="{04A492E3-9D02-576C-BFBB-25271E0EBB25}"/>
                </a:ext>
              </a:extLst>
            </p:cNvPr>
            <p:cNvSpPr txBox="1"/>
            <p:nvPr/>
          </p:nvSpPr>
          <p:spPr>
            <a:xfrm>
              <a:off x="4901473" y="2108127"/>
              <a:ext cx="1905271" cy="1873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2800" dirty="0"/>
                <a:t>RTCQII VISITS</a:t>
              </a:r>
              <a:endParaRPr lang="es-SV" sz="2800" kern="1200" dirty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5A15150-530B-9BE1-F72C-E830B3BFB044}"/>
              </a:ext>
            </a:extLst>
          </p:cNvPr>
          <p:cNvGrpSpPr/>
          <p:nvPr/>
        </p:nvGrpSpPr>
        <p:grpSpPr>
          <a:xfrm>
            <a:off x="2542782" y="4973195"/>
            <a:ext cx="1645920" cy="1645920"/>
            <a:chOff x="5024901" y="5466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66163DD-CCD7-45D2-B239-A7C8BF445A76}"/>
                </a:ext>
              </a:extLst>
            </p:cNvPr>
            <p:cNvSpPr/>
            <p:nvPr/>
          </p:nvSpPr>
          <p:spPr>
            <a:xfrm>
              <a:off x="5024901" y="5466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1400127"/>
                <a:satOff val="-5825"/>
                <a:lumOff val="1373"/>
                <a:alphaOff val="0"/>
              </a:schemeClr>
            </a:fillRef>
            <a:effectRef idx="0">
              <a:schemeClr val="accent4">
                <a:alpha val="50000"/>
                <a:hueOff val="1400127"/>
                <a:satOff val="-5825"/>
                <a:lumOff val="1373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15" name="Elipse 4">
              <a:extLst>
                <a:ext uri="{FF2B5EF4-FFF2-40B4-BE49-F238E27FC236}">
                  <a16:creationId xmlns:a16="http://schemas.microsoft.com/office/drawing/2014/main" id="{FC245F8E-A68D-44AD-F5A2-EDB4A174117F}"/>
                </a:ext>
              </a:extLst>
            </p:cNvPr>
            <p:cNvSpPr txBox="1"/>
            <p:nvPr/>
          </p:nvSpPr>
          <p:spPr>
            <a:xfrm>
              <a:off x="5267770" y="29753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Logistics</a:t>
              </a:r>
              <a:endParaRPr lang="es-SV" sz="1400" kern="1200" dirty="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428DF4-C199-5C8B-680D-27B306375115}"/>
              </a:ext>
            </a:extLst>
          </p:cNvPr>
          <p:cNvGrpSpPr/>
          <p:nvPr/>
        </p:nvGrpSpPr>
        <p:grpSpPr>
          <a:xfrm>
            <a:off x="2314483" y="3020601"/>
            <a:ext cx="1645920" cy="1645920"/>
            <a:chOff x="6622377" y="868389"/>
            <a:chExt cx="1842914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BB4D9CCE-8F91-866D-8351-C5237E6003C2}"/>
                </a:ext>
              </a:extLst>
            </p:cNvPr>
            <p:cNvSpPr/>
            <p:nvPr/>
          </p:nvSpPr>
          <p:spPr>
            <a:xfrm>
              <a:off x="6622377" y="868389"/>
              <a:ext cx="1842914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2800255"/>
                <a:satOff val="-11651"/>
                <a:lumOff val="2745"/>
                <a:alphaOff val="0"/>
              </a:schemeClr>
            </a:fillRef>
            <a:effectRef idx="0">
              <a:schemeClr val="accent4">
                <a:alpha val="50000"/>
                <a:hueOff val="2800255"/>
                <a:satOff val="-11651"/>
                <a:lumOff val="274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33" name="Elipse 4">
              <a:extLst>
                <a:ext uri="{FF2B5EF4-FFF2-40B4-BE49-F238E27FC236}">
                  <a16:creationId xmlns:a16="http://schemas.microsoft.com/office/drawing/2014/main" id="{9908C0B2-9CD9-4A2B-0129-ABC4F831C786}"/>
                </a:ext>
              </a:extLst>
            </p:cNvPr>
            <p:cNvSpPr txBox="1"/>
            <p:nvPr/>
          </p:nvSpPr>
          <p:spPr>
            <a:xfrm>
              <a:off x="6892266" y="1111258"/>
              <a:ext cx="1303136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Notification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to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the</a:t>
              </a:r>
              <a:r>
                <a:rPr lang="es-SV" sz="1400" kern="1200" dirty="0"/>
                <a:t> site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D266C8F-F366-1DA3-F42F-17658804ED99}"/>
              </a:ext>
            </a:extLst>
          </p:cNvPr>
          <p:cNvGrpSpPr/>
          <p:nvPr/>
        </p:nvGrpSpPr>
        <p:grpSpPr>
          <a:xfrm>
            <a:off x="3000727" y="1017295"/>
            <a:ext cx="1645920" cy="1645920"/>
            <a:chOff x="7131954" y="269682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B7B41251-1849-491A-803B-71A1A876AAED}"/>
                </a:ext>
              </a:extLst>
            </p:cNvPr>
            <p:cNvSpPr/>
            <p:nvPr/>
          </p:nvSpPr>
          <p:spPr>
            <a:xfrm>
              <a:off x="7131954" y="269682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4200382"/>
                <a:satOff val="-17476"/>
                <a:lumOff val="4118"/>
                <a:alphaOff val="0"/>
              </a:schemeClr>
            </a:fillRef>
            <a:effectRef idx="0">
              <a:schemeClr val="accent4">
                <a:alpha val="50000"/>
                <a:hueOff val="4200382"/>
                <a:satOff val="-17476"/>
                <a:lumOff val="4118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31" name="Elipse 6">
              <a:extLst>
                <a:ext uri="{FF2B5EF4-FFF2-40B4-BE49-F238E27FC236}">
                  <a16:creationId xmlns:a16="http://schemas.microsoft.com/office/drawing/2014/main" id="{BB158907-2467-282F-DEDC-595F3DB2CB97}"/>
                </a:ext>
              </a:extLst>
            </p:cNvPr>
            <p:cNvSpPr txBox="1"/>
            <p:nvPr/>
          </p:nvSpPr>
          <p:spPr>
            <a:xfrm>
              <a:off x="7374823" y="293969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/>
                <a:t>Management </a:t>
              </a:r>
              <a:r>
                <a:rPr lang="es-SV" sz="1400" kern="1200" dirty="0" err="1"/>
                <a:t>presentation</a:t>
              </a:r>
              <a:endParaRPr lang="es-SV" sz="1400" kern="12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611E523-61C0-D173-8806-77A0363EFDFF}"/>
              </a:ext>
            </a:extLst>
          </p:cNvPr>
          <p:cNvGrpSpPr/>
          <p:nvPr/>
        </p:nvGrpSpPr>
        <p:grpSpPr>
          <a:xfrm>
            <a:off x="5205135" y="557781"/>
            <a:ext cx="1645920" cy="1645920"/>
            <a:chOff x="5962628" y="416310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0238044A-5D63-102F-89A8-57D24E0C87D6}"/>
                </a:ext>
              </a:extLst>
            </p:cNvPr>
            <p:cNvSpPr/>
            <p:nvPr/>
          </p:nvSpPr>
          <p:spPr>
            <a:xfrm>
              <a:off x="5962628" y="416310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5600509"/>
                <a:satOff val="-23301"/>
                <a:lumOff val="5490"/>
                <a:alphaOff val="0"/>
              </a:schemeClr>
            </a:fillRef>
            <a:effectRef idx="0">
              <a:schemeClr val="accent4">
                <a:alpha val="50000"/>
                <a:hueOff val="5600509"/>
                <a:satOff val="-23301"/>
                <a:lumOff val="549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29" name="Elipse 8">
              <a:extLst>
                <a:ext uri="{FF2B5EF4-FFF2-40B4-BE49-F238E27FC236}">
                  <a16:creationId xmlns:a16="http://schemas.microsoft.com/office/drawing/2014/main" id="{DDEF3A15-1F17-75E0-91C5-E96EB2903745}"/>
                </a:ext>
              </a:extLst>
            </p:cNvPr>
            <p:cNvSpPr txBox="1"/>
            <p:nvPr/>
          </p:nvSpPr>
          <p:spPr>
            <a:xfrm>
              <a:off x="6205497" y="440597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/>
                <a:t>SPI-RT </a:t>
              </a:r>
              <a:r>
                <a:rPr lang="es-SV" sz="1400" kern="1200" dirty="0" err="1"/>
                <a:t>development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list</a:t>
              </a:r>
              <a:endParaRPr lang="es-SV" sz="1400" kern="1200" dirty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7D0CE54-8BCD-DBEC-94E9-416618F16FBA}"/>
              </a:ext>
            </a:extLst>
          </p:cNvPr>
          <p:cNvGrpSpPr/>
          <p:nvPr/>
        </p:nvGrpSpPr>
        <p:grpSpPr>
          <a:xfrm>
            <a:off x="7561021" y="1099527"/>
            <a:ext cx="1645920" cy="1645920"/>
            <a:chOff x="4087174" y="416310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B13611F-701C-91EB-395C-172E033477BD}"/>
                </a:ext>
              </a:extLst>
            </p:cNvPr>
            <p:cNvSpPr/>
            <p:nvPr/>
          </p:nvSpPr>
          <p:spPr>
            <a:xfrm>
              <a:off x="4087174" y="416310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7000636"/>
                <a:satOff val="-29126"/>
                <a:lumOff val="6863"/>
                <a:alphaOff val="0"/>
              </a:schemeClr>
            </a:fillRef>
            <a:effectRef idx="0">
              <a:schemeClr val="accent4">
                <a:alpha val="50000"/>
                <a:hueOff val="7000636"/>
                <a:satOff val="-29126"/>
                <a:lumOff val="6863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27" name="Elipse 10">
              <a:extLst>
                <a:ext uri="{FF2B5EF4-FFF2-40B4-BE49-F238E27FC236}">
                  <a16:creationId xmlns:a16="http://schemas.microsoft.com/office/drawing/2014/main" id="{0176DCCC-9AA2-3998-42F5-4DC714A035ED}"/>
                </a:ext>
              </a:extLst>
            </p:cNvPr>
            <p:cNvSpPr txBox="1"/>
            <p:nvPr/>
          </p:nvSpPr>
          <p:spPr>
            <a:xfrm>
              <a:off x="4330043" y="440597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Measurement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of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competencies</a:t>
              </a:r>
              <a:endParaRPr lang="es-SV" sz="1400" kern="1200" dirty="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EE6479D-308B-875C-0E76-7EBB8289159F}"/>
              </a:ext>
            </a:extLst>
          </p:cNvPr>
          <p:cNvGrpSpPr/>
          <p:nvPr/>
        </p:nvGrpSpPr>
        <p:grpSpPr>
          <a:xfrm>
            <a:off x="7986178" y="3000822"/>
            <a:ext cx="1645920" cy="1645920"/>
            <a:chOff x="2917848" y="269682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2EC657D2-E2D0-DC19-6988-3F2681BAA2CC}"/>
                </a:ext>
              </a:extLst>
            </p:cNvPr>
            <p:cNvSpPr/>
            <p:nvPr/>
          </p:nvSpPr>
          <p:spPr>
            <a:xfrm>
              <a:off x="2917848" y="269682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8400764"/>
                <a:satOff val="-34952"/>
                <a:lumOff val="8235"/>
                <a:alphaOff val="0"/>
              </a:schemeClr>
            </a:fillRef>
            <a:effectRef idx="0">
              <a:schemeClr val="accent4">
                <a:alpha val="50000"/>
                <a:hueOff val="8400764"/>
                <a:satOff val="-34952"/>
                <a:lumOff val="823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25" name="Elipse 12">
              <a:extLst>
                <a:ext uri="{FF2B5EF4-FFF2-40B4-BE49-F238E27FC236}">
                  <a16:creationId xmlns:a16="http://schemas.microsoft.com/office/drawing/2014/main" id="{3ED9D963-6C47-14B0-0CB7-FB90C3EA0C6F}"/>
                </a:ext>
              </a:extLst>
            </p:cNvPr>
            <p:cNvSpPr txBox="1"/>
            <p:nvPr/>
          </p:nvSpPr>
          <p:spPr>
            <a:xfrm>
              <a:off x="3160717" y="293969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/>
                <a:t>Staff </a:t>
              </a:r>
              <a:r>
                <a:rPr lang="es-SV" sz="1400" kern="1200" dirty="0" err="1"/>
                <a:t>retraining</a:t>
              </a:r>
              <a:endParaRPr lang="es-SV" sz="1400" kern="1200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F8FC33E-D3DF-29A5-24D8-899078562B74}"/>
              </a:ext>
            </a:extLst>
          </p:cNvPr>
          <p:cNvGrpSpPr/>
          <p:nvPr/>
        </p:nvGrpSpPr>
        <p:grpSpPr>
          <a:xfrm>
            <a:off x="8002395" y="4902116"/>
            <a:ext cx="1645920" cy="1645920"/>
            <a:chOff x="3335176" y="86838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BD654C0C-D265-2FFC-9516-B376B915A90C}"/>
                </a:ext>
              </a:extLst>
            </p:cNvPr>
            <p:cNvSpPr/>
            <p:nvPr/>
          </p:nvSpPr>
          <p:spPr>
            <a:xfrm>
              <a:off x="3335176" y="86838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23" name="Elipse 14">
              <a:extLst>
                <a:ext uri="{FF2B5EF4-FFF2-40B4-BE49-F238E27FC236}">
                  <a16:creationId xmlns:a16="http://schemas.microsoft.com/office/drawing/2014/main" id="{F5717565-24ED-D3D6-5D2A-A425AC846E72}"/>
                </a:ext>
              </a:extLst>
            </p:cNvPr>
            <p:cNvSpPr txBox="1"/>
            <p:nvPr/>
          </p:nvSpPr>
          <p:spPr>
            <a:xfrm>
              <a:off x="3578045" y="111125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Improvement</a:t>
              </a:r>
              <a:r>
                <a:rPr lang="es-SV" sz="1400" kern="1200" dirty="0"/>
                <a:t> Plan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017B983-9F05-37ED-BA45-06B1EC35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253" y="4405703"/>
            <a:ext cx="1454550" cy="2412761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AD668301-A1F2-3F1C-EB3D-002BE672EBA3}"/>
              </a:ext>
            </a:extLst>
          </p:cNvPr>
          <p:cNvCxnSpPr>
            <a:cxnSpLocks/>
          </p:cNvCxnSpPr>
          <p:nvPr/>
        </p:nvCxnSpPr>
        <p:spPr>
          <a:xfrm flipH="1" flipV="1">
            <a:off x="4719905" y="2629980"/>
            <a:ext cx="266464" cy="230935"/>
          </a:xfrm>
          <a:prstGeom prst="straightConnector1">
            <a:avLst/>
          </a:prstGeom>
          <a:ln w="69850" cap="rnd">
            <a:solidFill>
              <a:srgbClr val="63DA59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022E5F18-A896-2C56-9094-35BCC42D86CB}"/>
              </a:ext>
            </a:extLst>
          </p:cNvPr>
          <p:cNvCxnSpPr>
            <a:cxnSpLocks/>
          </p:cNvCxnSpPr>
          <p:nvPr/>
        </p:nvCxnSpPr>
        <p:spPr>
          <a:xfrm flipH="1" flipV="1">
            <a:off x="5982734" y="2385418"/>
            <a:ext cx="1" cy="360029"/>
          </a:xfrm>
          <a:prstGeom prst="straightConnector1">
            <a:avLst/>
          </a:prstGeom>
          <a:ln w="69850" cap="rnd">
            <a:solidFill>
              <a:srgbClr val="41B264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09DE5713-1A5F-30A8-7359-ECA3925EE20E}"/>
              </a:ext>
            </a:extLst>
          </p:cNvPr>
          <p:cNvCxnSpPr>
            <a:cxnSpLocks/>
          </p:cNvCxnSpPr>
          <p:nvPr/>
        </p:nvCxnSpPr>
        <p:spPr>
          <a:xfrm flipH="1" flipV="1">
            <a:off x="4350358" y="3843561"/>
            <a:ext cx="369547" cy="5162"/>
          </a:xfrm>
          <a:prstGeom prst="straightConnector1">
            <a:avLst/>
          </a:prstGeom>
          <a:ln w="69850" cap="rnd">
            <a:solidFill>
              <a:srgbClr val="A1ED5E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A1F60F07-5A05-03AB-8841-81915ED94676}"/>
              </a:ext>
            </a:extLst>
          </p:cNvPr>
          <p:cNvCxnSpPr>
            <a:cxnSpLocks/>
          </p:cNvCxnSpPr>
          <p:nvPr/>
        </p:nvCxnSpPr>
        <p:spPr>
          <a:xfrm flipH="1">
            <a:off x="4651637" y="5045574"/>
            <a:ext cx="334732" cy="183019"/>
          </a:xfrm>
          <a:prstGeom prst="straightConnector1">
            <a:avLst/>
          </a:prstGeom>
          <a:ln w="69850" cap="rnd">
            <a:solidFill>
              <a:srgbClr val="D4EB4D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9E55280F-820C-4C47-D4D5-FFA1CAC14A71}"/>
              </a:ext>
            </a:extLst>
          </p:cNvPr>
          <p:cNvCxnSpPr>
            <a:cxnSpLocks/>
          </p:cNvCxnSpPr>
          <p:nvPr/>
        </p:nvCxnSpPr>
        <p:spPr>
          <a:xfrm>
            <a:off x="7245970" y="3851772"/>
            <a:ext cx="378584" cy="0"/>
          </a:xfrm>
          <a:prstGeom prst="straightConnector1">
            <a:avLst/>
          </a:prstGeom>
          <a:ln w="69850" cap="rnd">
            <a:solidFill>
              <a:srgbClr val="4D9EA5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BBB8D08F-A087-3FF0-EE71-F020E822B173}"/>
              </a:ext>
            </a:extLst>
          </p:cNvPr>
          <p:cNvCxnSpPr>
            <a:cxnSpLocks/>
          </p:cNvCxnSpPr>
          <p:nvPr/>
        </p:nvCxnSpPr>
        <p:spPr>
          <a:xfrm>
            <a:off x="7372739" y="4822781"/>
            <a:ext cx="349928" cy="222793"/>
          </a:xfrm>
          <a:prstGeom prst="straightConnector1">
            <a:avLst/>
          </a:prstGeom>
          <a:ln w="69850" cap="rnd">
            <a:solidFill>
              <a:srgbClr val="83ADD6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de flecha 77">
            <a:extLst>
              <a:ext uri="{FF2B5EF4-FFF2-40B4-BE49-F238E27FC236}">
                <a16:creationId xmlns:a16="http://schemas.microsoft.com/office/drawing/2014/main" id="{080E376E-A319-B3C9-ABFA-3DB8C03D79F9}"/>
              </a:ext>
            </a:extLst>
          </p:cNvPr>
          <p:cNvCxnSpPr>
            <a:cxnSpLocks/>
          </p:cNvCxnSpPr>
          <p:nvPr/>
        </p:nvCxnSpPr>
        <p:spPr>
          <a:xfrm flipV="1">
            <a:off x="7077436" y="2629980"/>
            <a:ext cx="337069" cy="230935"/>
          </a:xfrm>
          <a:prstGeom prst="straightConnector1">
            <a:avLst/>
          </a:prstGeom>
          <a:ln w="69850" cap="rnd">
            <a:solidFill>
              <a:srgbClr val="83E2C5"/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agen 82">
            <a:extLst>
              <a:ext uri="{FF2B5EF4-FFF2-40B4-BE49-F238E27FC236}">
                <a16:creationId xmlns:a16="http://schemas.microsoft.com/office/drawing/2014/main" id="{0FAF07CC-20D2-FCEF-2E78-1149A3F15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0" b="21743"/>
          <a:stretch/>
        </p:blipFill>
        <p:spPr>
          <a:xfrm>
            <a:off x="104357" y="1252948"/>
            <a:ext cx="1828800" cy="2006664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7EEA592F-B464-236D-C5CD-70C65F568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9" t="17733" r="43837" b="26841"/>
          <a:stretch/>
        </p:blipFill>
        <p:spPr>
          <a:xfrm>
            <a:off x="104357" y="3452307"/>
            <a:ext cx="1828800" cy="2126168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52C99F15-2FD7-93AD-A370-DFFE4ACC1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956" y="1154772"/>
            <a:ext cx="1554480" cy="2072640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41F47835-8008-87A9-1A98-966649B146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5396" r="35639" b="42150"/>
          <a:stretch/>
        </p:blipFill>
        <p:spPr>
          <a:xfrm>
            <a:off x="9962732" y="4074004"/>
            <a:ext cx="2227329" cy="1295983"/>
          </a:xfrm>
          <a:prstGeom prst="rect">
            <a:avLst/>
          </a:prstGeom>
        </p:spPr>
      </p:pic>
      <p:sp>
        <p:nvSpPr>
          <p:cNvPr id="87" name="Título 2">
            <a:extLst>
              <a:ext uri="{FF2B5EF4-FFF2-40B4-BE49-F238E27FC236}">
                <a16:creationId xmlns:a16="http://schemas.microsoft.com/office/drawing/2014/main" id="{DF3124E2-6668-B4D2-ACAD-8BF9F014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98"/>
            <a:ext cx="12192000" cy="553070"/>
          </a:xfrm>
        </p:spPr>
        <p:txBody>
          <a:bodyPr>
            <a:normAutofit/>
          </a:bodyPr>
          <a:lstStyle/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43957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466C5CD-3E1D-165D-05F9-3E6B10A1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33" y="4608885"/>
            <a:ext cx="2772248" cy="200897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293C213-E703-CDF3-5FD0-43B6E53A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4"/>
            <a:ext cx="12192000" cy="698131"/>
          </a:xfrm>
        </p:spPr>
        <p:txBody>
          <a:bodyPr>
            <a:normAutofit/>
          </a:bodyPr>
          <a:lstStyle/>
          <a:p>
            <a:pPr algn="ctr"/>
            <a:r>
              <a:rPr lang="es-SV" sz="3200" b="1" dirty="0"/>
              <a:t>VISITS TO THE RTCQII EL SALVADOR SITES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8DF8AC-D663-8595-405F-6853A30F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76" y="1194866"/>
            <a:ext cx="5405293" cy="20828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4FEFB5-C149-0EFE-AF17-6FDE364D7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5" y="3396134"/>
            <a:ext cx="2643271" cy="200897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3075F43-F1F4-2587-AC55-70C3F007A2B9}"/>
              </a:ext>
            </a:extLst>
          </p:cNvPr>
          <p:cNvGrpSpPr/>
          <p:nvPr/>
        </p:nvGrpSpPr>
        <p:grpSpPr>
          <a:xfrm>
            <a:off x="843519" y="152402"/>
            <a:ext cx="1213485" cy="1145267"/>
            <a:chOff x="5024901" y="5466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B805BDA-D405-D679-576F-34B1459AC32E}"/>
                </a:ext>
              </a:extLst>
            </p:cNvPr>
            <p:cNvSpPr/>
            <p:nvPr/>
          </p:nvSpPr>
          <p:spPr>
            <a:xfrm>
              <a:off x="5024901" y="5466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1400127"/>
                <a:satOff val="-5825"/>
                <a:lumOff val="1373"/>
                <a:alphaOff val="0"/>
              </a:schemeClr>
            </a:fillRef>
            <a:effectRef idx="0">
              <a:schemeClr val="accent4">
                <a:alpha val="50000"/>
                <a:hueOff val="1400127"/>
                <a:satOff val="-5825"/>
                <a:lumOff val="1373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9" name="Elipse 4">
              <a:extLst>
                <a:ext uri="{FF2B5EF4-FFF2-40B4-BE49-F238E27FC236}">
                  <a16:creationId xmlns:a16="http://schemas.microsoft.com/office/drawing/2014/main" id="{44F0761F-5DFA-40ED-AC1D-FC8CDD09C063}"/>
                </a:ext>
              </a:extLst>
            </p:cNvPr>
            <p:cNvSpPr txBox="1"/>
            <p:nvPr/>
          </p:nvSpPr>
          <p:spPr>
            <a:xfrm>
              <a:off x="5267770" y="29753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Logistics</a:t>
              </a:r>
              <a:endParaRPr lang="es-SV" sz="1400" kern="1200" dirty="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F4A07C2E-DA3E-250F-B0FF-9CA5ED115DF2}"/>
              </a:ext>
            </a:extLst>
          </p:cNvPr>
          <p:cNvGrpSpPr/>
          <p:nvPr/>
        </p:nvGrpSpPr>
        <p:grpSpPr>
          <a:xfrm>
            <a:off x="530831" y="1557992"/>
            <a:ext cx="5357906" cy="4223683"/>
            <a:chOff x="895351" y="1710392"/>
            <a:chExt cx="5357906" cy="4223683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06AC5BEA-FC30-AC92-6A53-B4059BB9ACD2}"/>
                </a:ext>
              </a:extLst>
            </p:cNvPr>
            <p:cNvGrpSpPr/>
            <p:nvPr/>
          </p:nvGrpSpPr>
          <p:grpSpPr>
            <a:xfrm>
              <a:off x="895351" y="1710392"/>
              <a:ext cx="5357906" cy="4223683"/>
              <a:chOff x="4602734" y="460852"/>
              <a:chExt cx="5112504" cy="3799165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1224615C-5EBB-AE30-DACF-BD34B1EDD978}"/>
                  </a:ext>
                </a:extLst>
              </p:cNvPr>
              <p:cNvSpPr/>
              <p:nvPr/>
            </p:nvSpPr>
            <p:spPr>
              <a:xfrm>
                <a:off x="4602734" y="460852"/>
                <a:ext cx="5112504" cy="3799165"/>
              </a:xfrm>
              <a:prstGeom prst="rect">
                <a:avLst/>
              </a:prstGeom>
              <a:solidFill>
                <a:srgbClr val="D7EF50"/>
              </a:solidFill>
              <a:ln w="38100">
                <a:solidFill>
                  <a:srgbClr val="D8EF5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6B8F84A5-F6BC-6FB8-D14A-C5B5235576B3}"/>
                  </a:ext>
                </a:extLst>
              </p:cNvPr>
              <p:cNvSpPr txBox="1"/>
              <p:nvPr/>
            </p:nvSpPr>
            <p:spPr>
              <a:xfrm>
                <a:off x="5077511" y="564795"/>
                <a:ext cx="4276339" cy="830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SV" dirty="0" err="1"/>
                  <a:t>Development</a:t>
                </a:r>
                <a:r>
                  <a:rPr lang="es-SV" dirty="0"/>
                  <a:t> </a:t>
                </a:r>
                <a:r>
                  <a:rPr lang="es-SV" dirty="0" err="1"/>
                  <a:t>with</a:t>
                </a:r>
                <a:r>
                  <a:rPr lang="es-SV" dirty="0"/>
                  <a:t> </a:t>
                </a:r>
                <a:r>
                  <a:rPr lang="es-SV" dirty="0" err="1"/>
                  <a:t>implementing</a:t>
                </a:r>
                <a:r>
                  <a:rPr lang="es-SV" dirty="0"/>
                  <a:t> </a:t>
                </a:r>
                <a:r>
                  <a:rPr lang="es-SV" dirty="0" err="1"/>
                  <a:t>partners</a:t>
                </a:r>
                <a:r>
                  <a:rPr lang="es-SV" dirty="0"/>
                  <a:t> </a:t>
                </a:r>
                <a:r>
                  <a:rPr lang="es-SV" dirty="0" err="1"/>
                  <a:t>to</a:t>
                </a:r>
                <a:r>
                  <a:rPr lang="es-SV" dirty="0"/>
                  <a:t> define timing and </a:t>
                </a:r>
                <a:r>
                  <a:rPr lang="es-SV" dirty="0" err="1"/>
                  <a:t>logistical</a:t>
                </a:r>
                <a:r>
                  <a:rPr lang="es-SV" dirty="0"/>
                  <a:t> </a:t>
                </a:r>
                <a:r>
                  <a:rPr lang="es-SV" dirty="0" err="1"/>
                  <a:t>details</a:t>
                </a:r>
                <a:endParaRPr lang="es-SV" dirty="0"/>
              </a:p>
              <a:p>
                <a:pPr algn="ctr"/>
                <a:endParaRPr lang="es-GT" dirty="0"/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475BFA67-DACC-6BC0-8CC0-1024F591397F}"/>
                  </a:ext>
                </a:extLst>
              </p:cNvPr>
              <p:cNvGrpSpPr/>
              <p:nvPr/>
            </p:nvGrpSpPr>
            <p:grpSpPr>
              <a:xfrm>
                <a:off x="5911513" y="1433639"/>
                <a:ext cx="3424049" cy="399256"/>
                <a:chOff x="2063413" y="1786921"/>
                <a:chExt cx="3424049" cy="399256"/>
              </a:xfrm>
            </p:grpSpPr>
            <p:sp>
              <p:nvSpPr>
                <p:cNvPr id="35" name="Rectángulo: esquinas redondeadas 34">
                  <a:extLst>
                    <a:ext uri="{FF2B5EF4-FFF2-40B4-BE49-F238E27FC236}">
                      <a16:creationId xmlns:a16="http://schemas.microsoft.com/office/drawing/2014/main" id="{DC36F6E4-FDC0-AE3A-8CD2-957B39D21182}"/>
                    </a:ext>
                  </a:extLst>
                </p:cNvPr>
                <p:cNvSpPr/>
                <p:nvPr/>
              </p:nvSpPr>
              <p:spPr>
                <a:xfrm>
                  <a:off x="2063413" y="1786921"/>
                  <a:ext cx="3424049" cy="399256"/>
                </a:xfrm>
                <a:prstGeom prst="roundRect">
                  <a:avLst/>
                </a:prstGeom>
                <a:solidFill>
                  <a:schemeClr val="bg1"/>
                </a:solidFill>
                <a:ln cap="rnd">
                  <a:solidFill>
                    <a:srgbClr val="D8EF5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 dirty="0"/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8BC9532F-F504-88CD-B105-A62DC5DD826C}"/>
                    </a:ext>
                  </a:extLst>
                </p:cNvPr>
                <p:cNvSpPr txBox="1"/>
                <p:nvPr/>
              </p:nvSpPr>
              <p:spPr>
                <a:xfrm>
                  <a:off x="3367580" y="1834070"/>
                  <a:ext cx="809755" cy="332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GT" dirty="0"/>
                    <a:t>DATES</a:t>
                  </a:r>
                </a:p>
              </p:txBody>
            </p:sp>
          </p:grpSp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208CE222-7312-0D6D-AF1C-39D216475A1B}"/>
                  </a:ext>
                </a:extLst>
              </p:cNvPr>
              <p:cNvGrpSpPr/>
              <p:nvPr/>
            </p:nvGrpSpPr>
            <p:grpSpPr>
              <a:xfrm>
                <a:off x="5911513" y="1957305"/>
                <a:ext cx="3430004" cy="399256"/>
                <a:chOff x="4431020" y="1796104"/>
                <a:chExt cx="3430004" cy="399256"/>
              </a:xfrm>
            </p:grpSpPr>
            <p:sp>
              <p:nvSpPr>
                <p:cNvPr id="37" name="Rectángulo: esquinas redondeadas 36">
                  <a:extLst>
                    <a:ext uri="{FF2B5EF4-FFF2-40B4-BE49-F238E27FC236}">
                      <a16:creationId xmlns:a16="http://schemas.microsoft.com/office/drawing/2014/main" id="{6C204C4F-CA33-21C1-86DF-695A371669C6}"/>
                    </a:ext>
                  </a:extLst>
                </p:cNvPr>
                <p:cNvSpPr/>
                <p:nvPr/>
              </p:nvSpPr>
              <p:spPr>
                <a:xfrm>
                  <a:off x="4431020" y="1796104"/>
                  <a:ext cx="3430004" cy="399256"/>
                </a:xfrm>
                <a:prstGeom prst="roundRect">
                  <a:avLst/>
                </a:prstGeom>
                <a:solidFill>
                  <a:schemeClr val="bg1"/>
                </a:solidFill>
                <a:ln cap="rnd">
                  <a:solidFill>
                    <a:srgbClr val="D8EF5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/>
                </a:p>
              </p:txBody>
            </p:sp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54EAAB29-D739-9CA0-1160-D8BDD595A9C9}"/>
                    </a:ext>
                  </a:extLst>
                </p:cNvPr>
                <p:cNvSpPr txBox="1"/>
                <p:nvPr/>
              </p:nvSpPr>
              <p:spPr>
                <a:xfrm>
                  <a:off x="5526556" y="1850496"/>
                  <a:ext cx="1227017" cy="332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GT" dirty="0"/>
                    <a:t>LOCATION</a:t>
                  </a:r>
                </a:p>
              </p:txBody>
            </p:sp>
          </p:grpSp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334EED2F-0CF1-6CA1-4823-00801EB812D3}"/>
                  </a:ext>
                </a:extLst>
              </p:cNvPr>
              <p:cNvGrpSpPr/>
              <p:nvPr/>
            </p:nvGrpSpPr>
            <p:grpSpPr>
              <a:xfrm>
                <a:off x="5905557" y="2481809"/>
                <a:ext cx="3430004" cy="399256"/>
                <a:chOff x="2057457" y="2329870"/>
                <a:chExt cx="3430004" cy="399256"/>
              </a:xfrm>
            </p:grpSpPr>
            <p:sp>
              <p:nvSpPr>
                <p:cNvPr id="39" name="Rectángulo: esquinas redondeadas 38">
                  <a:extLst>
                    <a:ext uri="{FF2B5EF4-FFF2-40B4-BE49-F238E27FC236}">
                      <a16:creationId xmlns:a16="http://schemas.microsoft.com/office/drawing/2014/main" id="{AC3C079F-0C4B-BA27-01E1-1C468D3D9AC1}"/>
                    </a:ext>
                  </a:extLst>
                </p:cNvPr>
                <p:cNvSpPr/>
                <p:nvPr/>
              </p:nvSpPr>
              <p:spPr>
                <a:xfrm>
                  <a:off x="2057457" y="2329870"/>
                  <a:ext cx="3430004" cy="399256"/>
                </a:xfrm>
                <a:prstGeom prst="roundRect">
                  <a:avLst/>
                </a:prstGeom>
                <a:solidFill>
                  <a:schemeClr val="bg1"/>
                </a:solidFill>
                <a:ln cap="rnd">
                  <a:solidFill>
                    <a:srgbClr val="D8EF5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/>
                </a:p>
              </p:txBody>
            </p:sp>
            <p:sp>
              <p:nvSpPr>
                <p:cNvPr id="40" name="CuadroTexto 39">
                  <a:extLst>
                    <a:ext uri="{FF2B5EF4-FFF2-40B4-BE49-F238E27FC236}">
                      <a16:creationId xmlns:a16="http://schemas.microsoft.com/office/drawing/2014/main" id="{4C891AA5-9C70-B521-36F8-2E1E2A06BD2B}"/>
                    </a:ext>
                  </a:extLst>
                </p:cNvPr>
                <p:cNvSpPr txBox="1"/>
                <p:nvPr/>
              </p:nvSpPr>
              <p:spPr>
                <a:xfrm>
                  <a:off x="2995575" y="2371884"/>
                  <a:ext cx="1553766" cy="332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GT" dirty="0"/>
                    <a:t>PARTICIPANTS</a:t>
                  </a:r>
                </a:p>
              </p:txBody>
            </p:sp>
          </p:grp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AB1F7DDA-C289-0C4D-E336-1ACCC97EE6FC}"/>
                  </a:ext>
                </a:extLst>
              </p:cNvPr>
              <p:cNvGrpSpPr/>
              <p:nvPr/>
            </p:nvGrpSpPr>
            <p:grpSpPr>
              <a:xfrm>
                <a:off x="5905557" y="3005475"/>
                <a:ext cx="3430004" cy="399256"/>
                <a:chOff x="6924732" y="1786921"/>
                <a:chExt cx="3430004" cy="399256"/>
              </a:xfrm>
            </p:grpSpPr>
            <p:sp>
              <p:nvSpPr>
                <p:cNvPr id="41" name="Rectángulo: esquinas redondeadas 40">
                  <a:extLst>
                    <a:ext uri="{FF2B5EF4-FFF2-40B4-BE49-F238E27FC236}">
                      <a16:creationId xmlns:a16="http://schemas.microsoft.com/office/drawing/2014/main" id="{B011F61C-4C39-E746-BFA8-E6ADB264D781}"/>
                    </a:ext>
                  </a:extLst>
                </p:cNvPr>
                <p:cNvSpPr/>
                <p:nvPr/>
              </p:nvSpPr>
              <p:spPr>
                <a:xfrm>
                  <a:off x="6924732" y="1786921"/>
                  <a:ext cx="3430004" cy="399256"/>
                </a:xfrm>
                <a:prstGeom prst="roundRect">
                  <a:avLst/>
                </a:prstGeom>
                <a:solidFill>
                  <a:schemeClr val="bg1"/>
                </a:solidFill>
                <a:ln cap="rnd">
                  <a:solidFill>
                    <a:srgbClr val="D8EF5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/>
                </a:p>
              </p:txBody>
            </p:sp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CC658687-0B90-2C94-CAA6-3D826F02E2DD}"/>
                    </a:ext>
                  </a:extLst>
                </p:cNvPr>
                <p:cNvSpPr txBox="1"/>
                <p:nvPr/>
              </p:nvSpPr>
              <p:spPr>
                <a:xfrm>
                  <a:off x="7862850" y="1814542"/>
                  <a:ext cx="1553766" cy="332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GT" dirty="0"/>
                    <a:t>LIST OF NEEDS</a:t>
                  </a:r>
                </a:p>
              </p:txBody>
            </p:sp>
          </p:grpSp>
          <p:grpSp>
            <p:nvGrpSpPr>
              <p:cNvPr id="48" name="Grupo 47">
                <a:extLst>
                  <a:ext uri="{FF2B5EF4-FFF2-40B4-BE49-F238E27FC236}">
                    <a16:creationId xmlns:a16="http://schemas.microsoft.com/office/drawing/2014/main" id="{FFD989EE-5CDE-C824-0982-61E949D0C8DF}"/>
                  </a:ext>
                </a:extLst>
              </p:cNvPr>
              <p:cNvGrpSpPr/>
              <p:nvPr/>
            </p:nvGrpSpPr>
            <p:grpSpPr>
              <a:xfrm>
                <a:off x="5905557" y="3529141"/>
                <a:ext cx="3430004" cy="399256"/>
                <a:chOff x="4440298" y="2315748"/>
                <a:chExt cx="3430004" cy="399256"/>
              </a:xfrm>
            </p:grpSpPr>
            <p:sp>
              <p:nvSpPr>
                <p:cNvPr id="43" name="Rectángulo: esquinas redondeadas 42">
                  <a:extLst>
                    <a:ext uri="{FF2B5EF4-FFF2-40B4-BE49-F238E27FC236}">
                      <a16:creationId xmlns:a16="http://schemas.microsoft.com/office/drawing/2014/main" id="{62963B7D-8308-6B46-1B54-DD25ECA59B8D}"/>
                    </a:ext>
                  </a:extLst>
                </p:cNvPr>
                <p:cNvSpPr/>
                <p:nvPr/>
              </p:nvSpPr>
              <p:spPr>
                <a:xfrm>
                  <a:off x="4440298" y="2315748"/>
                  <a:ext cx="3430004" cy="399256"/>
                </a:xfrm>
                <a:prstGeom prst="roundRect">
                  <a:avLst/>
                </a:prstGeom>
                <a:solidFill>
                  <a:schemeClr val="bg1"/>
                </a:solidFill>
                <a:ln cap="rnd">
                  <a:solidFill>
                    <a:srgbClr val="D8EF5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/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7B24590E-B71E-71B1-E321-E277ADB27EB4}"/>
                    </a:ext>
                  </a:extLst>
                </p:cNvPr>
                <p:cNvSpPr txBox="1"/>
                <p:nvPr/>
              </p:nvSpPr>
              <p:spPr>
                <a:xfrm>
                  <a:off x="5160940" y="2375698"/>
                  <a:ext cx="1988717" cy="332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GT" dirty="0"/>
                    <a:t>TRANSPORTATION</a:t>
                  </a:r>
                </a:p>
              </p:txBody>
            </p:sp>
          </p:grpSp>
        </p:grpSp>
        <p:pic>
          <p:nvPicPr>
            <p:cNvPr id="53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093AE47C-CBF5-3CE1-2E3A-CC5F59A55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04" y="2801692"/>
              <a:ext cx="457200" cy="457200"/>
            </a:xfrm>
            <a:prstGeom prst="rect">
              <a:avLst/>
            </a:prstGeom>
          </p:spPr>
        </p:pic>
        <p:pic>
          <p:nvPicPr>
            <p:cNvPr id="54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E90C5935-E6B3-0425-8E41-95D7F9EE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182" y="3385244"/>
              <a:ext cx="457200" cy="457200"/>
            </a:xfrm>
            <a:prstGeom prst="rect">
              <a:avLst/>
            </a:prstGeom>
          </p:spPr>
        </p:pic>
        <p:pic>
          <p:nvPicPr>
            <p:cNvPr id="55" name="Imagen 54" descr="Icono&#10;&#10;Descripción generada automáticamente">
              <a:extLst>
                <a:ext uri="{FF2B5EF4-FFF2-40B4-BE49-F238E27FC236}">
                  <a16:creationId xmlns:a16="http://schemas.microsoft.com/office/drawing/2014/main" id="{4FEB8479-09E0-2847-C849-946197DE3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335" y="3959945"/>
              <a:ext cx="457200" cy="457200"/>
            </a:xfrm>
            <a:prstGeom prst="rect">
              <a:avLst/>
            </a:prstGeom>
          </p:spPr>
        </p:pic>
        <p:pic>
          <p:nvPicPr>
            <p:cNvPr id="56" name="Imagen 55" descr="Icono&#10;&#10;Descripción generada automáticamente">
              <a:extLst>
                <a:ext uri="{FF2B5EF4-FFF2-40B4-BE49-F238E27FC236}">
                  <a16:creationId xmlns:a16="http://schemas.microsoft.com/office/drawing/2014/main" id="{9E7E3D37-9C7A-9937-F4C1-B01115B6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04" y="4534646"/>
              <a:ext cx="457200" cy="457200"/>
            </a:xfrm>
            <a:prstGeom prst="rect">
              <a:avLst/>
            </a:prstGeom>
          </p:spPr>
        </p:pic>
        <p:pic>
          <p:nvPicPr>
            <p:cNvPr id="57" name="Imagen 56" descr="Icono&#10;&#10;Descripción generada automáticamente">
              <a:extLst>
                <a:ext uri="{FF2B5EF4-FFF2-40B4-BE49-F238E27FC236}">
                  <a16:creationId xmlns:a16="http://schemas.microsoft.com/office/drawing/2014/main" id="{261F68E8-16A0-92EB-A105-E279118CA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04" y="5114865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21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E4D74E0-BC4D-1323-7514-F65C4D4F5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7" t="15608" r="13924" b="7132"/>
          <a:stretch/>
        </p:blipFill>
        <p:spPr>
          <a:xfrm>
            <a:off x="513041" y="2278313"/>
            <a:ext cx="4266526" cy="416790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D63FF15-A61C-F481-23A2-8CEE17AF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3" t="26337" r="17063" b="26819"/>
          <a:stretch/>
        </p:blipFill>
        <p:spPr>
          <a:xfrm>
            <a:off x="4963095" y="1600200"/>
            <a:ext cx="6456342" cy="24787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0FA9AA7-45DA-FD5D-668C-C0764431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9" t="36434" r="16366" b="21706"/>
          <a:stretch/>
        </p:blipFill>
        <p:spPr>
          <a:xfrm>
            <a:off x="5015458" y="4078902"/>
            <a:ext cx="6403979" cy="220827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C6A2074-E0B7-DE0C-2166-A10B438DD523}"/>
              </a:ext>
            </a:extLst>
          </p:cNvPr>
          <p:cNvGrpSpPr/>
          <p:nvPr/>
        </p:nvGrpSpPr>
        <p:grpSpPr>
          <a:xfrm>
            <a:off x="704195" y="203726"/>
            <a:ext cx="1280160" cy="1188720"/>
            <a:chOff x="6622377" y="868389"/>
            <a:chExt cx="1842914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4479725-AB1F-3A2D-A71A-E05D980B3658}"/>
                </a:ext>
              </a:extLst>
            </p:cNvPr>
            <p:cNvSpPr/>
            <p:nvPr/>
          </p:nvSpPr>
          <p:spPr>
            <a:xfrm>
              <a:off x="6622377" y="868389"/>
              <a:ext cx="1842914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2800255"/>
                <a:satOff val="-11651"/>
                <a:lumOff val="2745"/>
                <a:alphaOff val="0"/>
              </a:schemeClr>
            </a:fillRef>
            <a:effectRef idx="0">
              <a:schemeClr val="accent4">
                <a:alpha val="50000"/>
                <a:hueOff val="2800255"/>
                <a:satOff val="-11651"/>
                <a:lumOff val="274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11" name="Elipse 4">
              <a:extLst>
                <a:ext uri="{FF2B5EF4-FFF2-40B4-BE49-F238E27FC236}">
                  <a16:creationId xmlns:a16="http://schemas.microsoft.com/office/drawing/2014/main" id="{75463859-3C55-CE76-4D2C-BBC843E835C5}"/>
                </a:ext>
              </a:extLst>
            </p:cNvPr>
            <p:cNvSpPr txBox="1"/>
            <p:nvPr/>
          </p:nvSpPr>
          <p:spPr>
            <a:xfrm>
              <a:off x="6892266" y="1111258"/>
              <a:ext cx="1303136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Notification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to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the</a:t>
              </a:r>
              <a:r>
                <a:rPr lang="es-SV" sz="1400" kern="1200" dirty="0"/>
                <a:t> site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25BC320-1F3A-9CB4-46A0-4C18B0159E74}"/>
              </a:ext>
            </a:extLst>
          </p:cNvPr>
          <p:cNvGrpSpPr/>
          <p:nvPr/>
        </p:nvGrpSpPr>
        <p:grpSpPr>
          <a:xfrm>
            <a:off x="1390650" y="1774949"/>
            <a:ext cx="2686050" cy="438150"/>
            <a:chOff x="1704975" y="1600200"/>
            <a:chExt cx="2686050" cy="43815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522BBED-5644-86FA-E7D2-371ABCF277AE}"/>
                </a:ext>
              </a:extLst>
            </p:cNvPr>
            <p:cNvSpPr/>
            <p:nvPr/>
          </p:nvSpPr>
          <p:spPr>
            <a:xfrm>
              <a:off x="1704975" y="1600200"/>
              <a:ext cx="2686050" cy="438150"/>
            </a:xfrm>
            <a:prstGeom prst="rect">
              <a:avLst/>
            </a:prstGeom>
            <a:solidFill>
              <a:srgbClr val="69AF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70A01A0-DA4E-1048-3B6F-749288810D89}"/>
                </a:ext>
              </a:extLst>
            </p:cNvPr>
            <p:cNvSpPr txBox="1"/>
            <p:nvPr/>
          </p:nvSpPr>
          <p:spPr>
            <a:xfrm>
              <a:off x="1966866" y="1634609"/>
              <a:ext cx="2162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>
                  <a:solidFill>
                    <a:schemeClr val="bg1"/>
                  </a:solidFill>
                </a:rPr>
                <a:t>Oficial </a:t>
              </a:r>
              <a:r>
                <a:rPr lang="es-GT" b="1" dirty="0" err="1">
                  <a:solidFill>
                    <a:schemeClr val="bg1"/>
                  </a:solidFill>
                </a:rPr>
                <a:t>letter</a:t>
              </a:r>
              <a:r>
                <a:rPr lang="es-GT" b="1" dirty="0">
                  <a:solidFill>
                    <a:schemeClr val="bg1"/>
                  </a:solidFill>
                </a:rPr>
                <a:t> MOH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065D154-D57C-D725-209A-67C3295206DE}"/>
              </a:ext>
            </a:extLst>
          </p:cNvPr>
          <p:cNvGrpSpPr/>
          <p:nvPr/>
        </p:nvGrpSpPr>
        <p:grpSpPr>
          <a:xfrm>
            <a:off x="6200775" y="1094209"/>
            <a:ext cx="4286249" cy="438150"/>
            <a:chOff x="1704975" y="1600200"/>
            <a:chExt cx="2686050" cy="43815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1E433E4-3D76-D1A6-A475-88FB4E9E58AF}"/>
                </a:ext>
              </a:extLst>
            </p:cNvPr>
            <p:cNvSpPr/>
            <p:nvPr/>
          </p:nvSpPr>
          <p:spPr>
            <a:xfrm>
              <a:off x="1704975" y="1600200"/>
              <a:ext cx="2686050" cy="438150"/>
            </a:xfrm>
            <a:prstGeom prst="rect">
              <a:avLst/>
            </a:prstGeom>
            <a:solidFill>
              <a:srgbClr val="69AF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3B0455C-4DE2-182D-DF74-D2980E29BEC6}"/>
                </a:ext>
              </a:extLst>
            </p:cNvPr>
            <p:cNvSpPr txBox="1"/>
            <p:nvPr/>
          </p:nvSpPr>
          <p:spPr>
            <a:xfrm>
              <a:off x="1836294" y="1634609"/>
              <a:ext cx="2441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err="1">
                  <a:solidFill>
                    <a:schemeClr val="bg1"/>
                  </a:solidFill>
                </a:rPr>
                <a:t>Designated</a:t>
              </a:r>
              <a:r>
                <a:rPr lang="es-GT" b="1" dirty="0">
                  <a:solidFill>
                    <a:schemeClr val="bg1"/>
                  </a:solidFill>
                </a:rPr>
                <a:t> sites and dates</a:t>
              </a:r>
            </a:p>
          </p:txBody>
        </p:sp>
      </p:grpSp>
      <p:sp>
        <p:nvSpPr>
          <p:cNvPr id="24" name="Título 2">
            <a:extLst>
              <a:ext uri="{FF2B5EF4-FFF2-40B4-BE49-F238E27FC236}">
                <a16:creationId xmlns:a16="http://schemas.microsoft.com/office/drawing/2014/main" id="{319DB44E-7E66-FE00-EA87-3D8C5A465D98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276661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1775846-EB79-D6E1-D1FB-619A31FE18C2}"/>
              </a:ext>
            </a:extLst>
          </p:cNvPr>
          <p:cNvSpPr/>
          <p:nvPr/>
        </p:nvSpPr>
        <p:spPr>
          <a:xfrm>
            <a:off x="4886325" y="1385886"/>
            <a:ext cx="5943600" cy="1097280"/>
          </a:xfrm>
          <a:prstGeom prst="roundRect">
            <a:avLst>
              <a:gd name="adj" fmla="val 50000"/>
            </a:avLst>
          </a:prstGeom>
          <a:solidFill>
            <a:srgbClr val="3B90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D454AD6-B867-BBE6-3655-0E0CC8AE7E02}"/>
              </a:ext>
            </a:extLst>
          </p:cNvPr>
          <p:cNvSpPr/>
          <p:nvPr/>
        </p:nvSpPr>
        <p:spPr>
          <a:xfrm>
            <a:off x="4886325" y="4414837"/>
            <a:ext cx="5943600" cy="109728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0A51E92-69F7-9FD9-3D06-E1DB8F595575}"/>
              </a:ext>
            </a:extLst>
          </p:cNvPr>
          <p:cNvSpPr/>
          <p:nvPr/>
        </p:nvSpPr>
        <p:spPr>
          <a:xfrm>
            <a:off x="5476875" y="2892361"/>
            <a:ext cx="5943600" cy="1097280"/>
          </a:xfrm>
          <a:prstGeom prst="roundRect">
            <a:avLst>
              <a:gd name="adj" fmla="val 50000"/>
            </a:avLst>
          </a:prstGeom>
          <a:solidFill>
            <a:srgbClr val="F0925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E3F5D2-8BFD-D2EE-619F-A7C3846C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06" y="1564480"/>
            <a:ext cx="683420" cy="6834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B6D63F-E716-79FB-3093-D733E98A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94" y="3070098"/>
            <a:ext cx="685800" cy="685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4037A0-D6EB-042F-C632-89252FE7F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506" y="4592574"/>
            <a:ext cx="685800" cy="6858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00BB5-D1DF-06D0-AF88-2AB7BBA34FAA}"/>
              </a:ext>
            </a:extLst>
          </p:cNvPr>
          <p:cNvSpPr txBox="1"/>
          <p:nvPr/>
        </p:nvSpPr>
        <p:spPr>
          <a:xfrm>
            <a:off x="5881687" y="1446787"/>
            <a:ext cx="45767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>
                <a:solidFill>
                  <a:schemeClr val="bg1"/>
                </a:solidFill>
              </a:rPr>
              <a:t>HIV </a:t>
            </a:r>
            <a:r>
              <a:rPr lang="es-SV" sz="2800" b="1" dirty="0" err="1">
                <a:solidFill>
                  <a:schemeClr val="bg1"/>
                </a:solidFill>
              </a:rPr>
              <a:t>Enhancement</a:t>
            </a:r>
            <a:r>
              <a:rPr lang="es-SV" sz="2800" b="1" dirty="0">
                <a:solidFill>
                  <a:schemeClr val="bg1"/>
                </a:solidFill>
              </a:rPr>
              <a:t> </a:t>
            </a:r>
            <a:r>
              <a:rPr lang="es-SV" sz="2800" b="1" dirty="0" err="1">
                <a:solidFill>
                  <a:schemeClr val="bg1"/>
                </a:solidFill>
              </a:rPr>
              <a:t>Initiative</a:t>
            </a:r>
            <a:endParaRPr lang="es-SV" sz="2800" b="1" dirty="0">
              <a:solidFill>
                <a:schemeClr val="bg1"/>
              </a:solidFill>
            </a:endParaRPr>
          </a:p>
          <a:p>
            <a:r>
              <a:rPr lang="es-SV" sz="2400" dirty="0"/>
              <a:t>Describes </a:t>
            </a:r>
            <a:r>
              <a:rPr lang="es-SV" sz="2400" dirty="0" err="1"/>
              <a:t>the</a:t>
            </a:r>
            <a:r>
              <a:rPr lang="es-SV" sz="2400" dirty="0"/>
              <a:t> RTCQII </a:t>
            </a:r>
            <a:r>
              <a:rPr lang="es-SV" sz="2400" dirty="0" err="1"/>
              <a:t>process</a:t>
            </a:r>
            <a:endParaRPr lang="es-SV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333B7DA-A821-8941-EE3F-7EEBC17D76BD}"/>
              </a:ext>
            </a:extLst>
          </p:cNvPr>
          <p:cNvSpPr txBox="1"/>
          <p:nvPr/>
        </p:nvSpPr>
        <p:spPr>
          <a:xfrm>
            <a:off x="6405562" y="2977944"/>
            <a:ext cx="4424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2800" b="1" dirty="0">
                <a:solidFill>
                  <a:schemeClr val="bg1"/>
                </a:solidFill>
              </a:rPr>
              <a:t>SPI-RT </a:t>
            </a:r>
            <a:r>
              <a:rPr lang="es-SV" sz="2800" b="1" dirty="0" err="1">
                <a:solidFill>
                  <a:schemeClr val="bg1"/>
                </a:solidFill>
              </a:rPr>
              <a:t>List</a:t>
            </a:r>
            <a:endParaRPr lang="es-SV" sz="2800" b="1" dirty="0">
              <a:solidFill>
                <a:schemeClr val="bg1"/>
              </a:solidFill>
            </a:endParaRPr>
          </a:p>
          <a:p>
            <a:pPr lvl="0"/>
            <a:r>
              <a:rPr lang="es-SV" sz="2400" dirty="0" err="1"/>
              <a:t>Methodology</a:t>
            </a:r>
            <a:r>
              <a:rPr lang="es-SV" sz="2400" dirty="0"/>
              <a:t> </a:t>
            </a:r>
            <a:r>
              <a:rPr lang="es-SV" sz="2400" dirty="0" err="1"/>
              <a:t>to</a:t>
            </a:r>
            <a:r>
              <a:rPr lang="es-SV" sz="2400" dirty="0"/>
              <a:t> be </a:t>
            </a:r>
            <a:r>
              <a:rPr lang="es-SV" sz="2400" dirty="0" err="1"/>
              <a:t>used</a:t>
            </a:r>
            <a:endParaRPr lang="es-SV" sz="2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BD46B44-94EF-DF07-17F1-113B18F803A5}"/>
              </a:ext>
            </a:extLst>
          </p:cNvPr>
          <p:cNvSpPr txBox="1"/>
          <p:nvPr/>
        </p:nvSpPr>
        <p:spPr>
          <a:xfrm>
            <a:off x="5912310" y="4488418"/>
            <a:ext cx="4546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>
                <a:solidFill>
                  <a:schemeClr val="bg1"/>
                </a:solidFill>
              </a:rPr>
              <a:t>RTCQII Workshop</a:t>
            </a:r>
          </a:p>
          <a:p>
            <a:pPr lvl="0"/>
            <a:r>
              <a:rPr lang="es-SV" sz="2400" dirty="0"/>
              <a:t>Next </a:t>
            </a:r>
            <a:r>
              <a:rPr lang="es-SV" sz="2400" dirty="0" err="1"/>
              <a:t>steps</a:t>
            </a:r>
            <a:endParaRPr lang="es-SV" sz="24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28BCC5E-8730-8A6C-C8AF-A6A49D48D12E}"/>
              </a:ext>
            </a:extLst>
          </p:cNvPr>
          <p:cNvGrpSpPr/>
          <p:nvPr/>
        </p:nvGrpSpPr>
        <p:grpSpPr>
          <a:xfrm>
            <a:off x="771525" y="2599943"/>
            <a:ext cx="2266598" cy="2139315"/>
            <a:chOff x="7131954" y="269682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A433F6FC-A79B-3830-1F74-CA570D91CA4D}"/>
                </a:ext>
              </a:extLst>
            </p:cNvPr>
            <p:cNvSpPr/>
            <p:nvPr/>
          </p:nvSpPr>
          <p:spPr>
            <a:xfrm>
              <a:off x="7131954" y="269682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4200382"/>
                <a:satOff val="-17476"/>
                <a:lumOff val="4118"/>
                <a:alphaOff val="0"/>
              </a:schemeClr>
            </a:fillRef>
            <a:effectRef idx="0">
              <a:schemeClr val="accent4">
                <a:alpha val="50000"/>
                <a:hueOff val="4200382"/>
                <a:satOff val="-17476"/>
                <a:lumOff val="4118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23" name="Elipse 6">
              <a:extLst>
                <a:ext uri="{FF2B5EF4-FFF2-40B4-BE49-F238E27FC236}">
                  <a16:creationId xmlns:a16="http://schemas.microsoft.com/office/drawing/2014/main" id="{B30D0677-9C83-79B9-0C30-EE5EEC73EA40}"/>
                </a:ext>
              </a:extLst>
            </p:cNvPr>
            <p:cNvSpPr txBox="1"/>
            <p:nvPr/>
          </p:nvSpPr>
          <p:spPr>
            <a:xfrm>
              <a:off x="7374823" y="293969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2000" b="1" kern="1200" dirty="0"/>
                <a:t>Management </a:t>
              </a:r>
              <a:r>
                <a:rPr lang="es-SV" sz="2000" b="1" kern="1200" dirty="0" err="1"/>
                <a:t>presentation</a:t>
              </a:r>
              <a:endParaRPr lang="es-SV" sz="2000" b="1" kern="1200" dirty="0"/>
            </a:p>
          </p:txBody>
        </p:sp>
      </p:grp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1D0DCBA-4368-B266-10DF-0553E29287E7}"/>
              </a:ext>
            </a:extLst>
          </p:cNvPr>
          <p:cNvCxnSpPr/>
          <p:nvPr/>
        </p:nvCxnSpPr>
        <p:spPr>
          <a:xfrm flipV="1">
            <a:off x="3248025" y="2009775"/>
            <a:ext cx="1295400" cy="590168"/>
          </a:xfrm>
          <a:prstGeom prst="straightConnector1">
            <a:avLst/>
          </a:prstGeom>
          <a:ln w="38100">
            <a:solidFill>
              <a:srgbClr val="3B90ED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7F3441B-204D-D2B8-E628-673AE49939A7}"/>
              </a:ext>
            </a:extLst>
          </p:cNvPr>
          <p:cNvCxnSpPr>
            <a:cxnSpLocks/>
          </p:cNvCxnSpPr>
          <p:nvPr/>
        </p:nvCxnSpPr>
        <p:spPr>
          <a:xfrm>
            <a:off x="3333574" y="3565253"/>
            <a:ext cx="1428926" cy="0"/>
          </a:xfrm>
          <a:prstGeom prst="straightConnector1">
            <a:avLst/>
          </a:prstGeom>
          <a:ln w="38100">
            <a:solidFill>
              <a:srgbClr val="F0925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F563C24-7C7C-D393-6BFA-F267F5E3E355}"/>
              </a:ext>
            </a:extLst>
          </p:cNvPr>
          <p:cNvCxnSpPr>
            <a:cxnSpLocks/>
          </p:cNvCxnSpPr>
          <p:nvPr/>
        </p:nvCxnSpPr>
        <p:spPr>
          <a:xfrm>
            <a:off x="3173863" y="4591795"/>
            <a:ext cx="1443723" cy="342899"/>
          </a:xfrm>
          <a:prstGeom prst="straightConnector1">
            <a:avLst/>
          </a:prstGeom>
          <a:ln w="38100">
            <a:solidFill>
              <a:srgbClr val="A9D18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ítulo 2">
            <a:extLst>
              <a:ext uri="{FF2B5EF4-FFF2-40B4-BE49-F238E27FC236}">
                <a16:creationId xmlns:a16="http://schemas.microsoft.com/office/drawing/2014/main" id="{2C09D839-6E6B-9857-8F79-1E2E006065E1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124485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65F22A9-0CC1-9BF7-A314-DF431E1A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06" t="42477" r="22035" b="17829"/>
          <a:stretch/>
        </p:blipFill>
        <p:spPr>
          <a:xfrm>
            <a:off x="6835923" y="2303538"/>
            <a:ext cx="4954158" cy="27348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64863C-8C9A-F1E9-A075-E599F8FF4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327" y="4317990"/>
            <a:ext cx="4391420" cy="20358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FCFE12-4A26-289E-8982-3DA9CFA64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1" t="29612" r="29100" b="14360"/>
          <a:stretch/>
        </p:blipFill>
        <p:spPr>
          <a:xfrm>
            <a:off x="1517734" y="2081109"/>
            <a:ext cx="4560606" cy="2144906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598315F-3B71-DD78-6991-92764F4C3046}"/>
              </a:ext>
            </a:extLst>
          </p:cNvPr>
          <p:cNvGrpSpPr/>
          <p:nvPr/>
        </p:nvGrpSpPr>
        <p:grpSpPr>
          <a:xfrm>
            <a:off x="309285" y="94750"/>
            <a:ext cx="1481415" cy="1426198"/>
            <a:chOff x="5962628" y="416310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2B32446-C1A1-D429-4995-3009C5A1788C}"/>
                </a:ext>
              </a:extLst>
            </p:cNvPr>
            <p:cNvSpPr/>
            <p:nvPr/>
          </p:nvSpPr>
          <p:spPr>
            <a:xfrm>
              <a:off x="5962628" y="416310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5600509"/>
                <a:satOff val="-23301"/>
                <a:lumOff val="5490"/>
                <a:alphaOff val="0"/>
              </a:schemeClr>
            </a:fillRef>
            <a:effectRef idx="0">
              <a:schemeClr val="accent4">
                <a:alpha val="50000"/>
                <a:hueOff val="5600509"/>
                <a:satOff val="-23301"/>
                <a:lumOff val="549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13" name="Elipse 8">
              <a:extLst>
                <a:ext uri="{FF2B5EF4-FFF2-40B4-BE49-F238E27FC236}">
                  <a16:creationId xmlns:a16="http://schemas.microsoft.com/office/drawing/2014/main" id="{44B300B2-2E3F-3BD5-A7EC-8E2777E45BC3}"/>
                </a:ext>
              </a:extLst>
            </p:cNvPr>
            <p:cNvSpPr txBox="1"/>
            <p:nvPr/>
          </p:nvSpPr>
          <p:spPr>
            <a:xfrm>
              <a:off x="6205497" y="440597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/>
                <a:t>SPI-RT </a:t>
              </a:r>
              <a:r>
                <a:rPr lang="es-SV" sz="1400" kern="1200" dirty="0" err="1"/>
                <a:t>development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list</a:t>
              </a:r>
              <a:endParaRPr lang="es-SV" sz="1400" kern="1200" dirty="0"/>
            </a:p>
          </p:txBody>
        </p:sp>
      </p:grpSp>
      <p:sp>
        <p:nvSpPr>
          <p:cNvPr id="17" name="Título 2">
            <a:extLst>
              <a:ext uri="{FF2B5EF4-FFF2-40B4-BE49-F238E27FC236}">
                <a16:creationId xmlns:a16="http://schemas.microsoft.com/office/drawing/2014/main" id="{52C77F73-4B9B-1C59-18AD-33ED9AC071CF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F64BA10-0F50-3C1B-E2DA-87E638CD9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35433" y="915301"/>
            <a:ext cx="792975" cy="79297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5E43443-90FD-8C29-B3DE-DD51BED95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360" y="910087"/>
            <a:ext cx="795528" cy="795528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F098301-264D-65B4-5607-BE3F19BD87EA}"/>
              </a:ext>
            </a:extLst>
          </p:cNvPr>
          <p:cNvGrpSpPr/>
          <p:nvPr/>
        </p:nvGrpSpPr>
        <p:grpSpPr>
          <a:xfrm>
            <a:off x="2476334" y="1536975"/>
            <a:ext cx="2686050" cy="438150"/>
            <a:chOff x="1704975" y="1600200"/>
            <a:chExt cx="2686050" cy="43815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B91B27C-7D02-7E32-45C2-CC6A0861D9E3}"/>
                </a:ext>
              </a:extLst>
            </p:cNvPr>
            <p:cNvSpPr/>
            <p:nvPr/>
          </p:nvSpPr>
          <p:spPr>
            <a:xfrm>
              <a:off x="1704975" y="1600200"/>
              <a:ext cx="2686050" cy="438150"/>
            </a:xfrm>
            <a:prstGeom prst="rect">
              <a:avLst/>
            </a:prstGeom>
            <a:solidFill>
              <a:srgbClr val="69AF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B64AAC7-7EBF-C14E-9468-37885A4FB6EE}"/>
                </a:ext>
              </a:extLst>
            </p:cNvPr>
            <p:cNvSpPr txBox="1"/>
            <p:nvPr/>
          </p:nvSpPr>
          <p:spPr>
            <a:xfrm>
              <a:off x="1966866" y="1634609"/>
              <a:ext cx="2162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>
                  <a:solidFill>
                    <a:schemeClr val="bg1"/>
                  </a:solidFill>
                </a:rPr>
                <a:t>SPI-RT LIST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305B112-55ED-D678-022B-F9E5F271A67A}"/>
              </a:ext>
            </a:extLst>
          </p:cNvPr>
          <p:cNvGrpSpPr/>
          <p:nvPr/>
        </p:nvGrpSpPr>
        <p:grpSpPr>
          <a:xfrm>
            <a:off x="7800975" y="1571384"/>
            <a:ext cx="2686050" cy="438150"/>
            <a:chOff x="1704975" y="1600200"/>
            <a:chExt cx="2686050" cy="43815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D5E8479-230D-D469-7640-18496DC0E677}"/>
                </a:ext>
              </a:extLst>
            </p:cNvPr>
            <p:cNvSpPr/>
            <p:nvPr/>
          </p:nvSpPr>
          <p:spPr>
            <a:xfrm>
              <a:off x="1704975" y="1600200"/>
              <a:ext cx="2686050" cy="438150"/>
            </a:xfrm>
            <a:prstGeom prst="rect">
              <a:avLst/>
            </a:prstGeom>
            <a:solidFill>
              <a:srgbClr val="69AF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B97487C-3200-4DE3-CBF3-5C5DC08C01FC}"/>
                </a:ext>
              </a:extLst>
            </p:cNvPr>
            <p:cNvSpPr txBox="1"/>
            <p:nvPr/>
          </p:nvSpPr>
          <p:spPr>
            <a:xfrm>
              <a:off x="1966866" y="1634609"/>
              <a:ext cx="2162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>
                  <a:solidFill>
                    <a:schemeClr val="bg1"/>
                  </a:solidFill>
                </a:rPr>
                <a:t>SCORECARD USED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739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CB51249-8966-6088-CE5B-7D2D4E1A2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4" t="2068" r="16889" b="21240"/>
          <a:stretch/>
        </p:blipFill>
        <p:spPr>
          <a:xfrm>
            <a:off x="3699895" y="799250"/>
            <a:ext cx="8357191" cy="52594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FE2C4F8-007C-ED14-6A85-A02952D0F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4" y="2107052"/>
            <a:ext cx="3414233" cy="15364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70ADF55-FEC0-78C1-8292-4663419553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571"/>
          <a:stretch/>
        </p:blipFill>
        <p:spPr>
          <a:xfrm>
            <a:off x="219618" y="3753161"/>
            <a:ext cx="3352779" cy="2854842"/>
          </a:xfrm>
          <a:prstGeom prst="rect">
            <a:avLst/>
          </a:prstGeom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FF500556-8DF3-3A01-09DC-9C8D8420B9E4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0841D6-9C4C-48AE-C237-0D9C1F45D4DF}"/>
              </a:ext>
            </a:extLst>
          </p:cNvPr>
          <p:cNvGrpSpPr/>
          <p:nvPr/>
        </p:nvGrpSpPr>
        <p:grpSpPr>
          <a:xfrm>
            <a:off x="353975" y="86804"/>
            <a:ext cx="1612477" cy="1536405"/>
            <a:chOff x="4087174" y="416310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523FAA8-8800-BFD5-C444-99F39ADE31BC}"/>
                </a:ext>
              </a:extLst>
            </p:cNvPr>
            <p:cNvSpPr/>
            <p:nvPr/>
          </p:nvSpPr>
          <p:spPr>
            <a:xfrm>
              <a:off x="4087174" y="416310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7000636"/>
                <a:satOff val="-29126"/>
                <a:lumOff val="6863"/>
                <a:alphaOff val="0"/>
              </a:schemeClr>
            </a:fillRef>
            <a:effectRef idx="0">
              <a:schemeClr val="accent4">
                <a:alpha val="50000"/>
                <a:hueOff val="7000636"/>
                <a:satOff val="-29126"/>
                <a:lumOff val="6863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12" name="Elipse 10">
              <a:extLst>
                <a:ext uri="{FF2B5EF4-FFF2-40B4-BE49-F238E27FC236}">
                  <a16:creationId xmlns:a16="http://schemas.microsoft.com/office/drawing/2014/main" id="{CB001A81-C811-0DAA-6C17-01AD901302D6}"/>
                </a:ext>
              </a:extLst>
            </p:cNvPr>
            <p:cNvSpPr txBox="1"/>
            <p:nvPr/>
          </p:nvSpPr>
          <p:spPr>
            <a:xfrm>
              <a:off x="4330043" y="440597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Measurement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of</a:t>
              </a:r>
              <a:r>
                <a:rPr lang="es-SV" sz="1400" kern="1200" dirty="0"/>
                <a:t> </a:t>
              </a:r>
              <a:r>
                <a:rPr lang="es-SV" sz="1400" kern="1200" dirty="0" err="1"/>
                <a:t>competencies</a:t>
              </a:r>
              <a:endParaRPr lang="es-SV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2334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30349E8-DD23-25E9-0DED-386B902E1AF1}"/>
              </a:ext>
            </a:extLst>
          </p:cNvPr>
          <p:cNvGrpSpPr/>
          <p:nvPr/>
        </p:nvGrpSpPr>
        <p:grpSpPr>
          <a:xfrm>
            <a:off x="163165" y="141841"/>
            <a:ext cx="1541810" cy="1363109"/>
            <a:chOff x="2917848" y="2696821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AC285FA-92F3-FA79-BE1D-4BE1CB3C0194}"/>
                </a:ext>
              </a:extLst>
            </p:cNvPr>
            <p:cNvSpPr/>
            <p:nvPr/>
          </p:nvSpPr>
          <p:spPr>
            <a:xfrm>
              <a:off x="2917848" y="2696821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8400764"/>
                <a:satOff val="-34952"/>
                <a:lumOff val="8235"/>
                <a:alphaOff val="0"/>
              </a:schemeClr>
            </a:fillRef>
            <a:effectRef idx="0">
              <a:schemeClr val="accent4">
                <a:alpha val="50000"/>
                <a:hueOff val="8400764"/>
                <a:satOff val="-34952"/>
                <a:lumOff val="8235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/>
            </a:p>
          </p:txBody>
        </p:sp>
        <p:sp>
          <p:nvSpPr>
            <p:cNvPr id="8" name="Elipse 4">
              <a:extLst>
                <a:ext uri="{FF2B5EF4-FFF2-40B4-BE49-F238E27FC236}">
                  <a16:creationId xmlns:a16="http://schemas.microsoft.com/office/drawing/2014/main" id="{8EF0A7DC-0466-393E-8EA2-F0C8B9A799AD}"/>
                </a:ext>
              </a:extLst>
            </p:cNvPr>
            <p:cNvSpPr txBox="1"/>
            <p:nvPr/>
          </p:nvSpPr>
          <p:spPr>
            <a:xfrm>
              <a:off x="3160717" y="2939690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2000" kern="1200"/>
                <a:t>Staff </a:t>
              </a:r>
              <a:r>
                <a:rPr lang="es-SV" sz="2000" kern="1200" err="1"/>
                <a:t>retraining</a:t>
              </a:r>
              <a:endParaRPr lang="es-SV" sz="2000" kern="1200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CCC148B-0FB2-6900-FB62-470868153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9" y="2525764"/>
            <a:ext cx="3288816" cy="2535865"/>
          </a:xfrm>
          <a:prstGeom prst="flowChartConnector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48F869B-C9FB-6B95-C200-2C56538F4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29" y="2506625"/>
            <a:ext cx="3288817" cy="2555004"/>
          </a:xfrm>
          <a:prstGeom prst="flowChartConnector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7BE5C02-B431-E2A9-A410-4C7663D75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34" t="29792" r="31017" b="34728"/>
          <a:stretch/>
        </p:blipFill>
        <p:spPr>
          <a:xfrm>
            <a:off x="1089588" y="2543143"/>
            <a:ext cx="3288816" cy="2535865"/>
          </a:xfrm>
          <a:prstGeom prst="flowChartConnector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26EF36C-25CE-89BE-D9A1-6D95B26983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7" t="2068" r="8517" b="2068"/>
          <a:stretch/>
        </p:blipFill>
        <p:spPr>
          <a:xfrm>
            <a:off x="5093" y="5057744"/>
            <a:ext cx="2743392" cy="179692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BC1D55D-6C5F-0C20-2A4B-7E6EEC069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5" t="2069" r="15233" b="3566"/>
          <a:stretch/>
        </p:blipFill>
        <p:spPr>
          <a:xfrm>
            <a:off x="2893279" y="5160613"/>
            <a:ext cx="2614386" cy="160418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E167F1D-F89D-A5C3-5C12-1D179CA04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762" y="5122461"/>
            <a:ext cx="2919714" cy="164233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FC85667-B679-7E14-8468-73CD795CF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341" y="5057744"/>
            <a:ext cx="2562225" cy="178117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6DB2947-6691-15A7-17D6-08B23A050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460" y="729335"/>
            <a:ext cx="2619375" cy="1743075"/>
          </a:xfrm>
          <a:prstGeom prst="rect">
            <a:avLst/>
          </a:prstGeom>
        </p:spPr>
      </p:pic>
      <p:sp>
        <p:nvSpPr>
          <p:cNvPr id="2" name="AutoShape 2" descr="7.7&#10;&#10;Is feedback on tester performance provided during the supervision visit and documented?&#10;&#10;7.8&#10;&#10;When test takers need to be retrained, are they retrained during the supervisory visit?">
            <a:extLst>
              <a:ext uri="{FF2B5EF4-FFF2-40B4-BE49-F238E27FC236}">
                <a16:creationId xmlns:a16="http://schemas.microsoft.com/office/drawing/2014/main" id="{7AC62EA1-D8F8-DBC1-6899-4DD5D138C0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8CB169-734C-28DB-1756-09860AF729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485" y="853377"/>
            <a:ext cx="6146016" cy="1703113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id="{AE5BFBAE-CAD7-4F3D-A051-BD2D82B5938A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96742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CCF74-1BBF-331B-C3E0-591E8554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EA11E8E-37BE-4978-CCA2-527583DAE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3" t="2068" r="14622" b="12713"/>
          <a:stretch/>
        </p:blipFill>
        <p:spPr>
          <a:xfrm>
            <a:off x="374135" y="2043127"/>
            <a:ext cx="6121246" cy="41747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97FAD5-520E-2A31-C709-A7BB9A74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00" y="839972"/>
            <a:ext cx="4440865" cy="33306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FE38A09-DACC-0376-2C91-72CB579CD563}"/>
              </a:ext>
            </a:extLst>
          </p:cNvPr>
          <p:cNvSpPr txBox="1"/>
          <p:nvPr/>
        </p:nvSpPr>
        <p:spPr>
          <a:xfrm>
            <a:off x="7377000" y="4497572"/>
            <a:ext cx="3819084" cy="156966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400" dirty="0" err="1">
                <a:solidFill>
                  <a:schemeClr val="bg1"/>
                </a:solidFill>
              </a:rPr>
              <a:t>Review</a:t>
            </a:r>
            <a:r>
              <a:rPr lang="es-SV" sz="2400" dirty="0">
                <a:solidFill>
                  <a:schemeClr val="bg1"/>
                </a:solidFill>
              </a:rPr>
              <a:t>, </a:t>
            </a:r>
            <a:r>
              <a:rPr lang="es-SV" sz="2400" dirty="0" err="1">
                <a:solidFill>
                  <a:schemeClr val="bg1"/>
                </a:solidFill>
              </a:rPr>
              <a:t>queries</a:t>
            </a:r>
            <a:r>
              <a:rPr lang="es-SV" sz="2400" dirty="0">
                <a:solidFill>
                  <a:schemeClr val="bg1"/>
                </a:solidFill>
              </a:rPr>
              <a:t> and </a:t>
            </a:r>
            <a:r>
              <a:rPr lang="es-SV" sz="2400" dirty="0" err="1">
                <a:solidFill>
                  <a:schemeClr val="bg1"/>
                </a:solidFill>
              </a:rPr>
              <a:t>doubts</a:t>
            </a:r>
            <a:r>
              <a:rPr lang="es-SV" sz="2400" dirty="0">
                <a:solidFill>
                  <a:schemeClr val="bg1"/>
                </a:solidFill>
              </a:rPr>
              <a:t> are </a:t>
            </a:r>
            <a:r>
              <a:rPr lang="es-SV" sz="2400" dirty="0" err="1">
                <a:solidFill>
                  <a:schemeClr val="bg1"/>
                </a:solidFill>
              </a:rPr>
              <a:t>addressed</a:t>
            </a:r>
            <a:r>
              <a:rPr lang="es-SV" sz="2400" dirty="0">
                <a:solidFill>
                  <a:schemeClr val="bg1"/>
                </a:solidFill>
              </a:rPr>
              <a:t> </a:t>
            </a:r>
            <a:r>
              <a:rPr lang="es-SV" sz="2400" dirty="0" err="1">
                <a:solidFill>
                  <a:schemeClr val="bg1"/>
                </a:solidFill>
              </a:rPr>
              <a:t>during</a:t>
            </a:r>
            <a:r>
              <a:rPr lang="es-SV" sz="2400" dirty="0">
                <a:solidFill>
                  <a:schemeClr val="bg1"/>
                </a:solidFill>
              </a:rPr>
              <a:t> </a:t>
            </a:r>
            <a:r>
              <a:rPr lang="es-SV" sz="2400" dirty="0" err="1">
                <a:solidFill>
                  <a:schemeClr val="bg1"/>
                </a:solidFill>
              </a:rPr>
              <a:t>the</a:t>
            </a:r>
            <a:r>
              <a:rPr lang="es-SV" sz="2400" dirty="0">
                <a:solidFill>
                  <a:schemeClr val="bg1"/>
                </a:solidFill>
              </a:rPr>
              <a:t> </a:t>
            </a:r>
            <a:r>
              <a:rPr lang="es-SV" sz="2400" dirty="0" err="1">
                <a:solidFill>
                  <a:schemeClr val="bg1"/>
                </a:solidFill>
              </a:rPr>
              <a:t>development</a:t>
            </a:r>
            <a:r>
              <a:rPr lang="es-SV" sz="2400" dirty="0">
                <a:solidFill>
                  <a:schemeClr val="bg1"/>
                </a:solidFill>
              </a:rPr>
              <a:t> </a:t>
            </a:r>
            <a:r>
              <a:rPr lang="es-SV" sz="2400" dirty="0" err="1">
                <a:solidFill>
                  <a:schemeClr val="bg1"/>
                </a:solidFill>
              </a:rPr>
              <a:t>of</a:t>
            </a:r>
            <a:r>
              <a:rPr lang="es-SV" sz="2400" dirty="0">
                <a:solidFill>
                  <a:schemeClr val="bg1"/>
                </a:solidFill>
              </a:rPr>
              <a:t> </a:t>
            </a:r>
            <a:r>
              <a:rPr lang="es-SV" sz="2400" dirty="0" err="1">
                <a:solidFill>
                  <a:schemeClr val="bg1"/>
                </a:solidFill>
              </a:rPr>
              <a:t>the</a:t>
            </a:r>
            <a:r>
              <a:rPr lang="es-SV" sz="2400" dirty="0">
                <a:solidFill>
                  <a:schemeClr val="bg1"/>
                </a:solidFill>
              </a:rPr>
              <a:t> RTCQII workshop.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6A9B53F-A46C-A33F-E837-42C4C53BE130}"/>
              </a:ext>
            </a:extLst>
          </p:cNvPr>
          <p:cNvGrpSpPr/>
          <p:nvPr/>
        </p:nvGrpSpPr>
        <p:grpSpPr>
          <a:xfrm>
            <a:off x="239520" y="199892"/>
            <a:ext cx="1608330" cy="1390783"/>
            <a:chOff x="3335176" y="868389"/>
            <a:chExt cx="1658416" cy="16584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9E869CE-77C4-E6CC-C9BF-2603CAF48ADB}"/>
                </a:ext>
              </a:extLst>
            </p:cNvPr>
            <p:cNvSpPr/>
            <p:nvPr/>
          </p:nvSpPr>
          <p:spPr>
            <a:xfrm>
              <a:off x="3335176" y="868389"/>
              <a:ext cx="1658416" cy="1658416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alpha val="50000"/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GT" sz="1400"/>
            </a:p>
          </p:txBody>
        </p:sp>
        <p:sp>
          <p:nvSpPr>
            <p:cNvPr id="8" name="Elipse 14">
              <a:extLst>
                <a:ext uri="{FF2B5EF4-FFF2-40B4-BE49-F238E27FC236}">
                  <a16:creationId xmlns:a16="http://schemas.microsoft.com/office/drawing/2014/main" id="{9F6AD047-E580-9113-6388-0F9F7B5C09B1}"/>
                </a:ext>
              </a:extLst>
            </p:cNvPr>
            <p:cNvSpPr txBox="1"/>
            <p:nvPr/>
          </p:nvSpPr>
          <p:spPr>
            <a:xfrm>
              <a:off x="3578045" y="1111258"/>
              <a:ext cx="1172678" cy="11726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400" kern="1200" dirty="0" err="1"/>
                <a:t>Improvement</a:t>
              </a:r>
              <a:r>
                <a:rPr lang="es-SV" sz="1400" kern="1200" dirty="0"/>
                <a:t> Plan</a:t>
              </a:r>
            </a:p>
          </p:txBody>
        </p:sp>
      </p:grpSp>
      <p:sp>
        <p:nvSpPr>
          <p:cNvPr id="14" name="Título 2">
            <a:extLst>
              <a:ext uri="{FF2B5EF4-FFF2-40B4-BE49-F238E27FC236}">
                <a16:creationId xmlns:a16="http://schemas.microsoft.com/office/drawing/2014/main" id="{DAC5BA61-7A00-9241-941C-5764EEC51C31}"/>
              </a:ext>
            </a:extLst>
          </p:cNvPr>
          <p:cNvSpPr txBox="1">
            <a:spLocks/>
          </p:cNvSpPr>
          <p:nvPr/>
        </p:nvSpPr>
        <p:spPr>
          <a:xfrm>
            <a:off x="0" y="3734"/>
            <a:ext cx="12192000" cy="69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3200" b="1" dirty="0"/>
              <a:t>VISITS TO THE RTCQII EL SALVADOR SITES</a:t>
            </a:r>
          </a:p>
        </p:txBody>
      </p:sp>
    </p:spTree>
    <p:extLst>
      <p:ext uri="{BB962C8B-B14F-4D97-AF65-F5344CB8AC3E}">
        <p14:creationId xmlns:p14="http://schemas.microsoft.com/office/powerpoint/2010/main" val="351193000"/>
      </p:ext>
    </p:extLst>
  </p:cSld>
  <p:clrMapOvr>
    <a:masterClrMapping/>
  </p:clrMapOvr>
</p:sld>
</file>

<file path=ppt/theme/theme1.xml><?xml version="1.0" encoding="utf-8"?>
<a:theme xmlns:a="http://schemas.openxmlformats.org/drawingml/2006/main" name="minsal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sal azu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245</Words>
  <Application>Microsoft Office PowerPoint</Application>
  <PresentationFormat>Panorámica</PresentationFormat>
  <Paragraphs>54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minsal blanco</vt:lpstr>
      <vt:lpstr>minsal azul</vt:lpstr>
      <vt:lpstr>Implementation and best practices for monitoring services towards certification El Salvador</vt:lpstr>
      <vt:lpstr>VISITS TO THE RTCQII EL SALVADOR SITES</vt:lpstr>
      <vt:lpstr>VISITS TO THE RTCQII EL SALVADOR SITES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Lessons learned in the proccess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Carias</dc:creator>
  <cp:keywords>, docId:055E03B6A32959B4BADDE7C81F2DA46F</cp:keywords>
  <cp:lastModifiedBy>Axel Martinez</cp:lastModifiedBy>
  <cp:revision>4</cp:revision>
  <dcterms:created xsi:type="dcterms:W3CDTF">2020-08-17T23:35:56Z</dcterms:created>
  <dcterms:modified xsi:type="dcterms:W3CDTF">2024-08-21T16:58:43Z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2024-08-16T19:43:00Z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8d870585-0e5f-4648-afe1-12d82fda3ba3</vt:lpwstr>
  </property>
  <property fmtid="{D5CDD505-2E9C-101B-9397-08002B2CF9AE}" pid="8" name="MSIP_Label_7b94a7b8-f06c-4dfe-bdcc-9b548fd58c31_ContentBits">
    <vt:lpwstr>0</vt:lpwstr>
  </property>
</Properties>
</file>